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embeddedFontLst>
    <p:embeddedFont>
      <p:font typeface="Libre Baskerville"/>
      <p:regular r:id="rId16"/>
      <p:bold r:id="rId17"/>
      <p: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9" roundtripDataSignature="AMtx7mhS+/a7NGfslGvwzL3yo4oi5vumY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LibreBaskerville-bold.fntdata"/><Relationship Id="rId16" Type="http://schemas.openxmlformats.org/officeDocument/2006/relationships/font" Target="fonts/LibreBaskerville-regular.fntdata"/><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font" Target="fonts/LibreBaskerville-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4" name="Google Shape;14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5" name="Google Shape;9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235b603dd9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2" name="Google Shape;102;g2235b603dd9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235b603dd9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9" name="Google Shape;109;g2235b603dd9_0_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235b603dd9_0_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6" name="Google Shape;116;g2235b603dd9_0_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235b603dd9_0_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3" name="Google Shape;123;g2235b603dd9_0_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7" name="Google Shape;13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7"/>
          <p:cNvSpPr txBox="1"/>
          <p:nvPr>
            <p:ph type="ctrTitle"/>
          </p:nvPr>
        </p:nvSpPr>
        <p:spPr>
          <a:xfrm>
            <a:off x="685800" y="2130428"/>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17"/>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7"/>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7"/>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6"/>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6"/>
          <p:cNvSpPr txBox="1"/>
          <p:nvPr>
            <p:ph idx="1" type="body"/>
          </p:nvPr>
        </p:nvSpPr>
        <p:spPr>
          <a:xfrm rot="5400000">
            <a:off x="2309018"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26"/>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6"/>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6"/>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7"/>
          <p:cNvSpPr txBox="1"/>
          <p:nvPr>
            <p:ph type="title"/>
          </p:nvPr>
        </p:nvSpPr>
        <p:spPr>
          <a:xfrm rot="5400000">
            <a:off x="5464174" y="1371602"/>
            <a:ext cx="4387851"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7"/>
          <p:cNvSpPr txBox="1"/>
          <p:nvPr>
            <p:ph idx="1" type="body"/>
          </p:nvPr>
        </p:nvSpPr>
        <p:spPr>
          <a:xfrm rot="5400000">
            <a:off x="1273175" y="-609598"/>
            <a:ext cx="4387851"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27"/>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7"/>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7"/>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8"/>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8"/>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18"/>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8"/>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8"/>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9"/>
          <p:cNvSpPr txBox="1"/>
          <p:nvPr>
            <p:ph type="title"/>
          </p:nvPr>
        </p:nvSpPr>
        <p:spPr>
          <a:xfrm>
            <a:off x="722313" y="4406901"/>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26" name="Google Shape;26;p19"/>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9"/>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9"/>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0"/>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0"/>
          <p:cNvSpPr txBox="1"/>
          <p:nvPr>
            <p:ph idx="1" type="body"/>
          </p:nvPr>
        </p:nvSpPr>
        <p:spPr>
          <a:xfrm>
            <a:off x="457200" y="1200152"/>
            <a:ext cx="4038600" cy="3394075"/>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20"/>
          <p:cNvSpPr txBox="1"/>
          <p:nvPr>
            <p:ph idx="2" type="body"/>
          </p:nvPr>
        </p:nvSpPr>
        <p:spPr>
          <a:xfrm>
            <a:off x="4648200" y="1200152"/>
            <a:ext cx="4038600" cy="3394075"/>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3" name="Google Shape;33;p20"/>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0"/>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0"/>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1"/>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1"/>
          <p:cNvSpPr txBox="1"/>
          <p:nvPr>
            <p:ph idx="1" type="body"/>
          </p:nvPr>
        </p:nvSpPr>
        <p:spPr>
          <a:xfrm>
            <a:off x="457200" y="1535113"/>
            <a:ext cx="4040188" cy="639763"/>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39" name="Google Shape;39;p2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0" name="Google Shape;40;p21"/>
          <p:cNvSpPr txBox="1"/>
          <p:nvPr>
            <p:ph idx="3" type="body"/>
          </p:nvPr>
        </p:nvSpPr>
        <p:spPr>
          <a:xfrm>
            <a:off x="4645029" y="1535113"/>
            <a:ext cx="4041775" cy="639763"/>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1" name="Google Shape;41;p21"/>
          <p:cNvSpPr txBox="1"/>
          <p:nvPr>
            <p:ph idx="4" type="body"/>
          </p:nvPr>
        </p:nvSpPr>
        <p:spPr>
          <a:xfrm>
            <a:off x="4645029"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2" name="Google Shape;42;p21"/>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1"/>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1"/>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2"/>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2"/>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2"/>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2"/>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3"/>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3"/>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3"/>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4"/>
          <p:cNvSpPr txBox="1"/>
          <p:nvPr>
            <p:ph type="title"/>
          </p:nvPr>
        </p:nvSpPr>
        <p:spPr>
          <a:xfrm>
            <a:off x="457204" y="273049"/>
            <a:ext cx="3008313" cy="116205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4"/>
          <p:cNvSpPr txBox="1"/>
          <p:nvPr>
            <p:ph idx="1" type="body"/>
          </p:nvPr>
        </p:nvSpPr>
        <p:spPr>
          <a:xfrm>
            <a:off x="3575050" y="273053"/>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24"/>
          <p:cNvSpPr txBox="1"/>
          <p:nvPr>
            <p:ph idx="2" type="body"/>
          </p:nvPr>
        </p:nvSpPr>
        <p:spPr>
          <a:xfrm>
            <a:off x="457204" y="1435103"/>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24"/>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4"/>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4"/>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5"/>
          <p:cNvSpPr txBox="1"/>
          <p:nvPr>
            <p:ph type="title"/>
          </p:nvPr>
        </p:nvSpPr>
        <p:spPr>
          <a:xfrm>
            <a:off x="1792288" y="4800601"/>
            <a:ext cx="5486400" cy="566739"/>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5"/>
          <p:cNvSpPr/>
          <p:nvPr>
            <p:ph idx="2" type="pic"/>
          </p:nvPr>
        </p:nvSpPr>
        <p:spPr>
          <a:xfrm>
            <a:off x="1792288" y="612775"/>
            <a:ext cx="5486400" cy="4114800"/>
          </a:xfrm>
          <a:prstGeom prst="rect">
            <a:avLst/>
          </a:prstGeom>
          <a:noFill/>
          <a:ln>
            <a:noFill/>
          </a:ln>
        </p:spPr>
      </p:sp>
      <p:sp>
        <p:nvSpPr>
          <p:cNvPr id="64" name="Google Shape;64;p25"/>
          <p:cNvSpPr txBox="1"/>
          <p:nvPr>
            <p:ph idx="1" type="body"/>
          </p:nvPr>
        </p:nvSpPr>
        <p:spPr>
          <a:xfrm>
            <a:off x="1792288" y="5367339"/>
            <a:ext cx="5486400" cy="8048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25"/>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5"/>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5"/>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6"/>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6"/>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6"/>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6"/>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hyperlink" Target="mailto:PA@lsg.kevibham.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0"/>
          <a:stretch/>
        </p:blipFill>
        <p:spPr>
          <a:xfrm>
            <a:off x="-18323" y="0"/>
            <a:ext cx="9162322" cy="6871741"/>
          </a:xfrm>
          <a:prstGeom prst="rect">
            <a:avLst/>
          </a:prstGeom>
          <a:noFill/>
          <a:ln>
            <a:noFill/>
          </a:ln>
        </p:spPr>
      </p:pic>
      <p:sp>
        <p:nvSpPr>
          <p:cNvPr id="85" name="Google Shape;85;p1"/>
          <p:cNvSpPr txBox="1"/>
          <p:nvPr>
            <p:ph idx="1" type="subTitle"/>
          </p:nvPr>
        </p:nvSpPr>
        <p:spPr>
          <a:xfrm>
            <a:off x="1371600" y="6094650"/>
            <a:ext cx="6400800" cy="4242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ctr">
              <a:lnSpc>
                <a:spcPct val="100000"/>
              </a:lnSpc>
              <a:spcBef>
                <a:spcPts val="0"/>
              </a:spcBef>
              <a:spcAft>
                <a:spcPts val="0"/>
              </a:spcAft>
              <a:buClr>
                <a:srgbClr val="888888"/>
              </a:buClr>
              <a:buSzPct val="100000"/>
              <a:buNone/>
            </a:pPr>
            <a:r>
              <a:rPr lang="en-GB">
                <a:solidFill>
                  <a:schemeClr val="lt1"/>
                </a:solidFill>
                <a:latin typeface="Libre Baskerville"/>
                <a:ea typeface="Libre Baskerville"/>
                <a:cs typeface="Libre Baskerville"/>
                <a:sym typeface="Libre Baskerville"/>
              </a:rPr>
              <a:t>Parent Forum</a:t>
            </a:r>
            <a:endParaRPr>
              <a:solidFill>
                <a:schemeClr val="lt1"/>
              </a:solidFill>
              <a:latin typeface="Libre Baskerville"/>
              <a:ea typeface="Libre Baskerville"/>
              <a:cs typeface="Libre Baskerville"/>
              <a:sym typeface="Libre Baskervill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pic>
        <p:nvPicPr>
          <p:cNvPr id="146" name="Google Shape;146;p4"/>
          <p:cNvPicPr preferRelativeResize="0"/>
          <p:nvPr/>
        </p:nvPicPr>
        <p:blipFill rotWithShape="1">
          <a:blip r:embed="rId3">
            <a:alphaModFix/>
          </a:blip>
          <a:srcRect b="0" l="0" r="0" t="0"/>
          <a:stretch/>
        </p:blipFill>
        <p:spPr>
          <a:xfrm>
            <a:off x="-24001" y="1"/>
            <a:ext cx="9168000" cy="6876000"/>
          </a:xfrm>
          <a:prstGeom prst="rect">
            <a:avLst/>
          </a:prstGeom>
          <a:noFill/>
          <a:ln>
            <a:noFill/>
          </a:ln>
        </p:spPr>
      </p:pic>
      <p:sp>
        <p:nvSpPr>
          <p:cNvPr id="147" name="Google Shape;147;p4"/>
          <p:cNvSpPr txBox="1"/>
          <p:nvPr>
            <p:ph idx="1" type="body"/>
          </p:nvPr>
        </p:nvSpPr>
        <p:spPr>
          <a:xfrm>
            <a:off x="446700" y="1836234"/>
            <a:ext cx="8250600" cy="3703500"/>
          </a:xfrm>
          <a:prstGeom prst="rect">
            <a:avLst/>
          </a:prstGeom>
          <a:noFill/>
          <a:ln>
            <a:noFill/>
          </a:ln>
        </p:spPr>
        <p:txBody>
          <a:bodyPr anchorCtr="0" anchor="t" bIns="45700" lIns="91425" spcFirstLastPara="1" rIns="91425" wrap="square" tIns="45700">
            <a:normAutofit fontScale="62500" lnSpcReduction="20000"/>
          </a:bodyPr>
          <a:lstStyle/>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The A2B scheme is for applicants to the University of Birmingham. Any student who applies to the university and is the first generation to go to university can ask for the conditions to be applied to their application. This is normally having two of their entry grades lowered by at least one grade (IE: and A grade to a B grade hence the name)</a:t>
            </a:r>
            <a:endParaRPr>
              <a:solidFill>
                <a:srgbClr val="000066"/>
              </a:solidFill>
              <a:latin typeface="Libre Baskerville"/>
              <a:ea typeface="Libre Baskerville"/>
              <a:cs typeface="Libre Baskerville"/>
              <a:sym typeface="Libre Baskerville"/>
            </a:endParaRPr>
          </a:p>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There is also a ‘Pathways to Birmingham’ for Y12 questions</a:t>
            </a:r>
            <a:endParaRPr>
              <a:solidFill>
                <a:srgbClr val="000066"/>
              </a:solidFill>
              <a:latin typeface="Libre Baskerville"/>
              <a:ea typeface="Libre Baskerville"/>
              <a:cs typeface="Libre Baskerville"/>
              <a:sym typeface="Libre Baskerville"/>
            </a:endParaRPr>
          </a:p>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Student apply online and details are sent out on the Post 18 bulletin.</a:t>
            </a:r>
            <a:endParaRPr>
              <a:solidFill>
                <a:srgbClr val="000066"/>
              </a:solidFill>
              <a:latin typeface="Libre Baskerville"/>
              <a:ea typeface="Libre Baskerville"/>
              <a:cs typeface="Libre Baskerville"/>
              <a:sym typeface="Libre Baskerville"/>
            </a:endParaRPr>
          </a:p>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We have lots that apply and get accepted.</a:t>
            </a:r>
            <a:endParaRPr>
              <a:solidFill>
                <a:srgbClr val="000066"/>
              </a:solidFill>
              <a:latin typeface="Libre Baskerville"/>
              <a:ea typeface="Libre Baskerville"/>
              <a:cs typeface="Libre Baskerville"/>
              <a:sym typeface="Libre Baskerville"/>
            </a:endParaRPr>
          </a:p>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There are other universities that offer a similar scheme for some courses, such as Warwick.</a:t>
            </a:r>
            <a:r>
              <a:rPr lang="en-GB">
                <a:solidFill>
                  <a:srgbClr val="000066"/>
                </a:solidFill>
                <a:latin typeface="Libre Baskerville"/>
                <a:ea typeface="Libre Baskerville"/>
                <a:cs typeface="Libre Baskerville"/>
                <a:sym typeface="Libre Baskerville"/>
              </a:rPr>
              <a:t>  </a:t>
            </a:r>
            <a:endParaRPr>
              <a:solidFill>
                <a:srgbClr val="000066"/>
              </a:solidFill>
              <a:latin typeface="Libre Baskerville"/>
              <a:ea typeface="Libre Baskerville"/>
              <a:cs typeface="Libre Baskerville"/>
              <a:sym typeface="Libre Baskerville"/>
            </a:endParaRPr>
          </a:p>
        </p:txBody>
      </p:sp>
      <p:sp>
        <p:nvSpPr>
          <p:cNvPr id="148" name="Google Shape;148;p4"/>
          <p:cNvSpPr txBox="1"/>
          <p:nvPr/>
        </p:nvSpPr>
        <p:spPr>
          <a:xfrm>
            <a:off x="401595" y="247135"/>
            <a:ext cx="6561300" cy="1000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900"/>
              <a:buFont typeface="Arial"/>
              <a:buNone/>
            </a:pPr>
            <a:r>
              <a:rPr lang="en-GB" sz="5900">
                <a:solidFill>
                  <a:srgbClr val="000066"/>
                </a:solidFill>
                <a:latin typeface="Libre Baskerville"/>
                <a:ea typeface="Libre Baskerville"/>
                <a:cs typeface="Libre Baskerville"/>
                <a:sym typeface="Libre Baskerville"/>
              </a:rPr>
              <a:t>A to B scheme</a:t>
            </a:r>
            <a:r>
              <a:rPr b="0" i="0" lang="en-GB" sz="5900" u="none" cap="none" strike="noStrike">
                <a:solidFill>
                  <a:srgbClr val="000066"/>
                </a:solidFill>
                <a:latin typeface="Libre Baskerville"/>
                <a:ea typeface="Libre Baskerville"/>
                <a:cs typeface="Libre Baskerville"/>
                <a:sym typeface="Libre Baskerville"/>
              </a:rPr>
              <a:t> </a:t>
            </a:r>
            <a:endParaRPr b="0" i="0" sz="5900" u="none" cap="none" strike="noStrike">
              <a:solidFill>
                <a:srgbClr val="000066"/>
              </a:solidFill>
              <a:latin typeface="Libre Baskerville"/>
              <a:ea typeface="Libre Baskerville"/>
              <a:cs typeface="Libre Baskerville"/>
              <a:sym typeface="Libre Baskervill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2"/>
          <p:cNvPicPr preferRelativeResize="0"/>
          <p:nvPr/>
        </p:nvPicPr>
        <p:blipFill rotWithShape="1">
          <a:blip r:embed="rId3">
            <a:alphaModFix/>
          </a:blip>
          <a:srcRect b="0" l="0" r="0" t="0"/>
          <a:stretch/>
        </p:blipFill>
        <p:spPr>
          <a:xfrm>
            <a:off x="-24001" y="1"/>
            <a:ext cx="9168000" cy="6876000"/>
          </a:xfrm>
          <a:prstGeom prst="rect">
            <a:avLst/>
          </a:prstGeom>
          <a:noFill/>
          <a:ln>
            <a:noFill/>
          </a:ln>
        </p:spPr>
      </p:pic>
      <p:sp>
        <p:nvSpPr>
          <p:cNvPr id="91" name="Google Shape;91;p2"/>
          <p:cNvSpPr txBox="1"/>
          <p:nvPr>
            <p:ph idx="1" type="body"/>
          </p:nvPr>
        </p:nvSpPr>
        <p:spPr>
          <a:xfrm>
            <a:off x="436200" y="1569308"/>
            <a:ext cx="8250600" cy="4210192"/>
          </a:xfrm>
          <a:prstGeom prst="rect">
            <a:avLst/>
          </a:prstGeom>
          <a:noFill/>
          <a:ln>
            <a:noFill/>
          </a:ln>
        </p:spPr>
        <p:txBody>
          <a:bodyPr anchorCtr="0" anchor="t" bIns="45700" lIns="91425" spcFirstLastPara="1" rIns="91425" wrap="square" tIns="45700">
            <a:noAutofit/>
          </a:bodyPr>
          <a:lstStyle/>
          <a:p>
            <a:pPr indent="-139700" lvl="0" marL="342900" rtl="0" algn="l">
              <a:lnSpc>
                <a:spcPct val="90000"/>
              </a:lnSpc>
              <a:spcBef>
                <a:spcPts val="0"/>
              </a:spcBef>
              <a:spcAft>
                <a:spcPts val="0"/>
              </a:spcAft>
              <a:buSzPts val="3200"/>
              <a:buNone/>
            </a:pPr>
            <a:r>
              <a:rPr lang="en-GB" sz="2120" u="sng">
                <a:solidFill>
                  <a:srgbClr val="000066"/>
                </a:solidFill>
                <a:latin typeface="Libre Baskerville"/>
                <a:ea typeface="Libre Baskerville"/>
                <a:cs typeface="Libre Baskerville"/>
                <a:sym typeface="Libre Baskerville"/>
              </a:rPr>
              <a:t>How do Parent forums work?</a:t>
            </a:r>
            <a:endParaRPr sz="2120"/>
          </a:p>
          <a:p>
            <a:pPr indent="-419100" lvl="0" marL="660400" rtl="0" algn="l">
              <a:lnSpc>
                <a:spcPct val="90000"/>
              </a:lnSpc>
              <a:spcBef>
                <a:spcPts val="0"/>
              </a:spcBef>
              <a:spcAft>
                <a:spcPts val="0"/>
              </a:spcAft>
              <a:buSzPts val="2600"/>
              <a:buChar char="•"/>
            </a:pPr>
            <a:r>
              <a:rPr lang="en-GB" sz="2120">
                <a:solidFill>
                  <a:srgbClr val="000066"/>
                </a:solidFill>
                <a:latin typeface="Libre Baskerville"/>
                <a:ea typeface="Libre Baskerville"/>
                <a:cs typeface="Libre Baskerville"/>
                <a:sym typeface="Libre Baskerville"/>
              </a:rPr>
              <a:t>Microphones should be on mute throughout the session.</a:t>
            </a:r>
            <a:endParaRPr sz="2120"/>
          </a:p>
          <a:p>
            <a:pPr indent="-419100" lvl="0" marL="660400" rtl="0" algn="l">
              <a:lnSpc>
                <a:spcPct val="90000"/>
              </a:lnSpc>
              <a:spcBef>
                <a:spcPts val="0"/>
              </a:spcBef>
              <a:spcAft>
                <a:spcPts val="0"/>
              </a:spcAft>
              <a:buSzPts val="2600"/>
              <a:buChar char="•"/>
            </a:pPr>
            <a:r>
              <a:rPr lang="en-GB" sz="2120">
                <a:solidFill>
                  <a:srgbClr val="000066"/>
                </a:solidFill>
                <a:latin typeface="Libre Baskerville"/>
                <a:ea typeface="Libre Baskerville"/>
                <a:cs typeface="Libre Baskerville"/>
                <a:sym typeface="Libre Baskerville"/>
              </a:rPr>
              <a:t>Only questions submitted in advance will be answered.  </a:t>
            </a:r>
            <a:endParaRPr sz="2120">
              <a:solidFill>
                <a:srgbClr val="000066"/>
              </a:solidFill>
              <a:latin typeface="Libre Baskerville"/>
              <a:ea typeface="Libre Baskerville"/>
              <a:cs typeface="Libre Baskerville"/>
              <a:sym typeface="Libre Baskerville"/>
            </a:endParaRPr>
          </a:p>
          <a:p>
            <a:pPr indent="-419100" lvl="0" marL="660400" rtl="0" algn="l">
              <a:lnSpc>
                <a:spcPct val="90000"/>
              </a:lnSpc>
              <a:spcBef>
                <a:spcPts val="0"/>
              </a:spcBef>
              <a:spcAft>
                <a:spcPts val="0"/>
              </a:spcAft>
              <a:buSzPts val="2600"/>
              <a:buChar char="•"/>
            </a:pPr>
            <a:r>
              <a:rPr lang="en-GB" sz="2120">
                <a:solidFill>
                  <a:srgbClr val="000066"/>
                </a:solidFill>
                <a:latin typeface="Libre Baskerville"/>
                <a:ea typeface="Libre Baskerville"/>
                <a:cs typeface="Libre Baskerville"/>
                <a:sym typeface="Libre Baskerville"/>
              </a:rPr>
              <a:t>Questions with a similar theme will be grouped together.</a:t>
            </a:r>
            <a:endParaRPr sz="2120">
              <a:solidFill>
                <a:srgbClr val="000066"/>
              </a:solidFill>
              <a:latin typeface="Libre Baskerville"/>
              <a:ea typeface="Libre Baskerville"/>
              <a:cs typeface="Libre Baskerville"/>
              <a:sym typeface="Libre Baskerville"/>
            </a:endParaRPr>
          </a:p>
          <a:p>
            <a:pPr indent="-419100" lvl="0" marL="660400" rtl="0" algn="l">
              <a:lnSpc>
                <a:spcPct val="90000"/>
              </a:lnSpc>
              <a:spcBef>
                <a:spcPts val="0"/>
              </a:spcBef>
              <a:spcAft>
                <a:spcPts val="0"/>
              </a:spcAft>
              <a:buSzPts val="2600"/>
              <a:buChar char="•"/>
            </a:pPr>
            <a:r>
              <a:rPr lang="en-GB" sz="2120">
                <a:solidFill>
                  <a:srgbClr val="000066"/>
                </a:solidFill>
                <a:latin typeface="Libre Baskerville"/>
                <a:ea typeface="Libre Baskerville"/>
                <a:cs typeface="Libre Baskerville"/>
                <a:sym typeface="Libre Baskerville"/>
              </a:rPr>
              <a:t>No recording of the presentation – notes will be taken and uploaded on to the school website.</a:t>
            </a:r>
            <a:endParaRPr sz="2120"/>
          </a:p>
          <a:p>
            <a:pPr indent="-419100" lvl="0" marL="660400" rtl="0" algn="l">
              <a:lnSpc>
                <a:spcPct val="90000"/>
              </a:lnSpc>
              <a:spcBef>
                <a:spcPts val="0"/>
              </a:spcBef>
              <a:spcAft>
                <a:spcPts val="0"/>
              </a:spcAft>
              <a:buSzPts val="2600"/>
              <a:buChar char="•"/>
            </a:pPr>
            <a:r>
              <a:rPr lang="en-GB" sz="2120">
                <a:solidFill>
                  <a:srgbClr val="000066"/>
                </a:solidFill>
                <a:latin typeface="Libre Baskerville"/>
                <a:ea typeface="Libre Baskerville"/>
                <a:cs typeface="Libre Baskerville"/>
                <a:sym typeface="Libre Baskerville"/>
              </a:rPr>
              <a:t>Any questions arising from </a:t>
            </a:r>
            <a:r>
              <a:rPr lang="en-GB" sz="2120">
                <a:solidFill>
                  <a:srgbClr val="000066"/>
                </a:solidFill>
                <a:latin typeface="Libre Baskerville"/>
                <a:ea typeface="Libre Baskerville"/>
                <a:cs typeface="Libre Baskerville"/>
                <a:sym typeface="Libre Baskerville"/>
              </a:rPr>
              <a:t>today's</a:t>
            </a:r>
            <a:r>
              <a:rPr lang="en-GB" sz="2120">
                <a:solidFill>
                  <a:srgbClr val="000066"/>
                </a:solidFill>
                <a:latin typeface="Libre Baskerville"/>
                <a:ea typeface="Libre Baskerville"/>
                <a:cs typeface="Libre Baskerville"/>
                <a:sym typeface="Libre Baskerville"/>
              </a:rPr>
              <a:t> session should be emailed to Mrs Allport via </a:t>
            </a:r>
            <a:r>
              <a:rPr lang="en-GB" sz="2120" u="sng">
                <a:solidFill>
                  <a:srgbClr val="000066"/>
                </a:solidFill>
                <a:latin typeface="Libre Baskerville"/>
                <a:ea typeface="Libre Baskerville"/>
                <a:cs typeface="Libre Baskerville"/>
                <a:sym typeface="Libre Baskerville"/>
                <a:hlinkClick r:id="rId4">
                  <a:extLst>
                    <a:ext uri="{A12FA001-AC4F-418D-AE19-62706E023703}">
                      <ahyp:hlinkClr val="tx"/>
                    </a:ext>
                  </a:extLst>
                </a:hlinkClick>
              </a:rPr>
              <a:t>PA@lsg.kevibham.org</a:t>
            </a:r>
            <a:r>
              <a:rPr lang="en-GB" sz="2120">
                <a:solidFill>
                  <a:srgbClr val="000066"/>
                </a:solidFill>
                <a:latin typeface="Libre Baskerville"/>
                <a:ea typeface="Libre Baskerville"/>
                <a:cs typeface="Libre Baskerville"/>
                <a:sym typeface="Libre Baskerville"/>
              </a:rPr>
              <a:t> who will arrange for someone to contact you.</a:t>
            </a:r>
            <a:endParaRPr sz="2120">
              <a:solidFill>
                <a:srgbClr val="000066"/>
              </a:solidFill>
              <a:latin typeface="Libre Baskerville"/>
              <a:ea typeface="Libre Baskerville"/>
              <a:cs typeface="Libre Baskerville"/>
              <a:sym typeface="Libre Baskerville"/>
            </a:endParaRPr>
          </a:p>
        </p:txBody>
      </p:sp>
      <p:sp>
        <p:nvSpPr>
          <p:cNvPr id="92" name="Google Shape;92;p2"/>
          <p:cNvSpPr txBox="1"/>
          <p:nvPr/>
        </p:nvSpPr>
        <p:spPr>
          <a:xfrm>
            <a:off x="389239" y="247135"/>
            <a:ext cx="6561437" cy="10156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0" i="0" lang="en-GB" sz="6000" u="none" cap="none" strike="noStrike">
                <a:solidFill>
                  <a:srgbClr val="000066"/>
                </a:solidFill>
                <a:latin typeface="Libre Baskerville"/>
                <a:ea typeface="Libre Baskerville"/>
                <a:cs typeface="Libre Baskerville"/>
                <a:sym typeface="Libre Baskerville"/>
              </a:rPr>
              <a:t>Welcome</a:t>
            </a:r>
            <a:endParaRPr b="0" i="0" sz="6000" u="none" cap="none" strike="noStrike">
              <a:solidFill>
                <a:srgbClr val="000066"/>
              </a:solidFill>
              <a:latin typeface="Libre Baskerville"/>
              <a:ea typeface="Libre Baskerville"/>
              <a:cs typeface="Libre Baskerville"/>
              <a:sym typeface="Libre Baskervill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id="97" name="Google Shape;97;p5"/>
          <p:cNvPicPr preferRelativeResize="0"/>
          <p:nvPr/>
        </p:nvPicPr>
        <p:blipFill rotWithShape="1">
          <a:blip r:embed="rId3">
            <a:alphaModFix/>
          </a:blip>
          <a:srcRect b="0" l="0" r="0" t="0"/>
          <a:stretch/>
        </p:blipFill>
        <p:spPr>
          <a:xfrm>
            <a:off x="-24001" y="1"/>
            <a:ext cx="9168000" cy="6876000"/>
          </a:xfrm>
          <a:prstGeom prst="rect">
            <a:avLst/>
          </a:prstGeom>
          <a:noFill/>
          <a:ln>
            <a:noFill/>
          </a:ln>
        </p:spPr>
      </p:pic>
      <p:sp>
        <p:nvSpPr>
          <p:cNvPr id="98" name="Google Shape;98;p5"/>
          <p:cNvSpPr txBox="1"/>
          <p:nvPr>
            <p:ph idx="1" type="body"/>
          </p:nvPr>
        </p:nvSpPr>
        <p:spPr>
          <a:xfrm>
            <a:off x="436200" y="1902300"/>
            <a:ext cx="8250600" cy="3877200"/>
          </a:xfrm>
          <a:prstGeom prst="rect">
            <a:avLst/>
          </a:prstGeom>
          <a:noFill/>
          <a:ln>
            <a:noFill/>
          </a:ln>
        </p:spPr>
        <p:txBody>
          <a:bodyPr anchorCtr="0" anchor="t" bIns="45700" lIns="91425" spcFirstLastPara="1" rIns="91425" wrap="square" tIns="45700">
            <a:normAutofit fontScale="92500" lnSpcReduction="20000"/>
          </a:bodyPr>
          <a:lstStyle/>
          <a:p>
            <a:pPr indent="-334327" lvl="0" marL="457200" rtl="0" algn="l">
              <a:lnSpc>
                <a:spcPct val="100000"/>
              </a:lnSpc>
              <a:spcBef>
                <a:spcPts val="0"/>
              </a:spcBef>
              <a:spcAft>
                <a:spcPts val="0"/>
              </a:spcAft>
              <a:buClr>
                <a:srgbClr val="000066"/>
              </a:buClr>
              <a:buSzPct val="56250"/>
              <a:buFont typeface="Libre Baskerville"/>
              <a:buChar char="•"/>
            </a:pPr>
            <a:r>
              <a:rPr b="1" lang="en-GB" u="sng">
                <a:solidFill>
                  <a:srgbClr val="000066"/>
                </a:solidFill>
                <a:latin typeface="Libre Baskerville"/>
                <a:ea typeface="Libre Baskerville"/>
                <a:cs typeface="Libre Baskerville"/>
                <a:sym typeface="Libre Baskerville"/>
              </a:rPr>
              <a:t>Curriculum</a:t>
            </a:r>
            <a:r>
              <a:rPr lang="en-GB">
                <a:solidFill>
                  <a:srgbClr val="000066"/>
                </a:solidFill>
                <a:latin typeface="Libre Baskerville"/>
                <a:ea typeface="Libre Baskerville"/>
                <a:cs typeface="Libre Baskerville"/>
                <a:sym typeface="Libre Baskerville"/>
              </a:rPr>
              <a:t> - working with the D</a:t>
            </a:r>
            <a:r>
              <a:rPr lang="en-GB">
                <a:solidFill>
                  <a:srgbClr val="000066"/>
                </a:solidFill>
                <a:latin typeface="Libre Baskerville"/>
                <a:ea typeface="Libre Baskerville"/>
                <a:cs typeface="Libre Baskerville"/>
                <a:sym typeface="Libre Baskerville"/>
              </a:rPr>
              <a:t>irector</a:t>
            </a:r>
            <a:r>
              <a:rPr lang="en-GB">
                <a:solidFill>
                  <a:srgbClr val="000066"/>
                </a:solidFill>
                <a:latin typeface="Libre Baskerville"/>
                <a:ea typeface="Libre Baskerville"/>
                <a:cs typeface="Libre Baskerville"/>
                <a:sym typeface="Libre Baskerville"/>
              </a:rPr>
              <a:t> for Education to ensure topics are well ordered and connections between topics can be </a:t>
            </a:r>
            <a:r>
              <a:rPr lang="en-GB">
                <a:solidFill>
                  <a:srgbClr val="000066"/>
                </a:solidFill>
                <a:latin typeface="Libre Baskerville"/>
                <a:ea typeface="Libre Baskerville"/>
                <a:cs typeface="Libre Baskerville"/>
                <a:sym typeface="Libre Baskerville"/>
              </a:rPr>
              <a:t>identified</a:t>
            </a:r>
            <a:r>
              <a:rPr lang="en-GB">
                <a:solidFill>
                  <a:srgbClr val="000066"/>
                </a:solidFill>
                <a:latin typeface="Libre Baskerville"/>
                <a:ea typeface="Libre Baskerville"/>
                <a:cs typeface="Libre Baskerville"/>
                <a:sym typeface="Libre Baskerville"/>
              </a:rPr>
              <a:t>.  </a:t>
            </a:r>
            <a:endParaRPr>
              <a:solidFill>
                <a:srgbClr val="000066"/>
              </a:solidFill>
              <a:latin typeface="Libre Baskerville"/>
              <a:ea typeface="Libre Baskerville"/>
              <a:cs typeface="Libre Baskerville"/>
              <a:sym typeface="Libre Baskerville"/>
            </a:endParaRPr>
          </a:p>
          <a:p>
            <a:pPr indent="-33432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These orders have been shared with parents at curriculum evenings. </a:t>
            </a:r>
            <a:endParaRPr>
              <a:solidFill>
                <a:srgbClr val="000066"/>
              </a:solidFill>
              <a:latin typeface="Libre Baskerville"/>
              <a:ea typeface="Libre Baskerville"/>
              <a:cs typeface="Libre Baskerville"/>
              <a:sym typeface="Libre Baskerville"/>
            </a:endParaRPr>
          </a:p>
          <a:p>
            <a:pPr indent="-33432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Next steps: We are now working on establishing links between different subject areas and embedding assessment.</a:t>
            </a:r>
            <a:endParaRPr>
              <a:solidFill>
                <a:srgbClr val="000066"/>
              </a:solidFill>
              <a:latin typeface="Libre Baskerville"/>
              <a:ea typeface="Libre Baskerville"/>
              <a:cs typeface="Libre Baskerville"/>
              <a:sym typeface="Libre Baskerville"/>
            </a:endParaRPr>
          </a:p>
        </p:txBody>
      </p:sp>
      <p:sp>
        <p:nvSpPr>
          <p:cNvPr id="99" name="Google Shape;99;p5"/>
          <p:cNvSpPr txBox="1"/>
          <p:nvPr/>
        </p:nvSpPr>
        <p:spPr>
          <a:xfrm>
            <a:off x="370703" y="240957"/>
            <a:ext cx="6561437" cy="10156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lang="en-GB" sz="6000">
                <a:solidFill>
                  <a:srgbClr val="000066"/>
                </a:solidFill>
                <a:latin typeface="Libre Baskerville"/>
                <a:ea typeface="Libre Baskerville"/>
                <a:cs typeface="Libre Baskerville"/>
                <a:sym typeface="Libre Baskerville"/>
              </a:rPr>
              <a:t>Progress update</a:t>
            </a:r>
            <a:endParaRPr b="0" i="0" sz="6000" u="none" cap="none" strike="noStrike">
              <a:solidFill>
                <a:srgbClr val="000066"/>
              </a:solidFill>
              <a:latin typeface="Libre Baskerville"/>
              <a:ea typeface="Libre Baskerville"/>
              <a:cs typeface="Libre Baskerville"/>
              <a:sym typeface="Libre Baskervill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id="104" name="Google Shape;104;g2235b603dd9_0_6"/>
          <p:cNvPicPr preferRelativeResize="0"/>
          <p:nvPr/>
        </p:nvPicPr>
        <p:blipFill rotWithShape="1">
          <a:blip r:embed="rId3">
            <a:alphaModFix/>
          </a:blip>
          <a:srcRect b="0" l="0" r="0" t="0"/>
          <a:stretch/>
        </p:blipFill>
        <p:spPr>
          <a:xfrm>
            <a:off x="-24001" y="1"/>
            <a:ext cx="9168000" cy="6876000"/>
          </a:xfrm>
          <a:prstGeom prst="rect">
            <a:avLst/>
          </a:prstGeom>
          <a:noFill/>
          <a:ln>
            <a:noFill/>
          </a:ln>
        </p:spPr>
      </p:pic>
      <p:sp>
        <p:nvSpPr>
          <p:cNvPr id="105" name="Google Shape;105;g2235b603dd9_0_6"/>
          <p:cNvSpPr txBox="1"/>
          <p:nvPr>
            <p:ph idx="1" type="body"/>
          </p:nvPr>
        </p:nvSpPr>
        <p:spPr>
          <a:xfrm>
            <a:off x="436200" y="1902300"/>
            <a:ext cx="8250600" cy="3877200"/>
          </a:xfrm>
          <a:prstGeom prst="rect">
            <a:avLst/>
          </a:prstGeom>
          <a:noFill/>
          <a:ln>
            <a:noFill/>
          </a:ln>
        </p:spPr>
        <p:txBody>
          <a:bodyPr anchorCtr="0" anchor="t" bIns="45700" lIns="91425" spcFirstLastPara="1" rIns="91425" wrap="square" tIns="45700">
            <a:normAutofit fontScale="77500" lnSpcReduction="20000"/>
          </a:bodyPr>
          <a:lstStyle/>
          <a:p>
            <a:pPr indent="-317182" lvl="0" marL="457200" rtl="0" algn="l">
              <a:lnSpc>
                <a:spcPct val="100000"/>
              </a:lnSpc>
              <a:spcBef>
                <a:spcPts val="0"/>
              </a:spcBef>
              <a:spcAft>
                <a:spcPts val="0"/>
              </a:spcAft>
              <a:buClr>
                <a:srgbClr val="000066"/>
              </a:buClr>
              <a:buSzPct val="56250"/>
              <a:buFont typeface="Libre Baskerville"/>
              <a:buChar char="•"/>
            </a:pPr>
            <a:r>
              <a:rPr b="1" lang="en-GB" u="sng">
                <a:solidFill>
                  <a:srgbClr val="000066"/>
                </a:solidFill>
                <a:latin typeface="Libre Baskerville"/>
                <a:ea typeface="Libre Baskerville"/>
                <a:cs typeface="Libre Baskerville"/>
                <a:sym typeface="Libre Baskerville"/>
              </a:rPr>
              <a:t>Assessment</a:t>
            </a:r>
            <a:r>
              <a:rPr lang="en-GB">
                <a:solidFill>
                  <a:srgbClr val="000066"/>
                </a:solidFill>
                <a:latin typeface="Libre Baskerville"/>
                <a:ea typeface="Libre Baskerville"/>
                <a:cs typeface="Libre Baskerville"/>
                <a:sym typeface="Libre Baskerville"/>
              </a:rPr>
              <a:t> - currently working on a new assessment and reporting policy based on the feedback that parents/students provided in the surveys</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Looking at how we set targets so they can be adjusted to remain challenging.</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Assessment weeks etc evenly spaced through the year.</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Using internal data better to inform practice (interventions and changing the curriculum).</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CPD on questioning techniques and assessment strategies.</a:t>
            </a:r>
            <a:endParaRPr>
              <a:solidFill>
                <a:srgbClr val="000066"/>
              </a:solidFill>
              <a:latin typeface="Libre Baskerville"/>
              <a:ea typeface="Libre Baskerville"/>
              <a:cs typeface="Libre Baskerville"/>
              <a:sym typeface="Libre Baskerville"/>
            </a:endParaRPr>
          </a:p>
        </p:txBody>
      </p:sp>
      <p:sp>
        <p:nvSpPr>
          <p:cNvPr id="106" name="Google Shape;106;g2235b603dd9_0_6"/>
          <p:cNvSpPr txBox="1"/>
          <p:nvPr/>
        </p:nvSpPr>
        <p:spPr>
          <a:xfrm>
            <a:off x="370703" y="240957"/>
            <a:ext cx="6561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lang="en-GB" sz="6000">
                <a:solidFill>
                  <a:srgbClr val="000066"/>
                </a:solidFill>
                <a:latin typeface="Libre Baskerville"/>
                <a:ea typeface="Libre Baskerville"/>
                <a:cs typeface="Libre Baskerville"/>
                <a:sym typeface="Libre Baskerville"/>
              </a:rPr>
              <a:t>Progress update</a:t>
            </a:r>
            <a:endParaRPr b="0" i="0" sz="6000" u="none" cap="none" strike="noStrike">
              <a:solidFill>
                <a:srgbClr val="000066"/>
              </a:solidFill>
              <a:latin typeface="Libre Baskerville"/>
              <a:ea typeface="Libre Baskerville"/>
              <a:cs typeface="Libre Baskerville"/>
              <a:sym typeface="Libre Baskervill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g2235b603dd9_0_12"/>
          <p:cNvPicPr preferRelativeResize="0"/>
          <p:nvPr/>
        </p:nvPicPr>
        <p:blipFill rotWithShape="1">
          <a:blip r:embed="rId3">
            <a:alphaModFix/>
          </a:blip>
          <a:srcRect b="0" l="0" r="0" t="0"/>
          <a:stretch/>
        </p:blipFill>
        <p:spPr>
          <a:xfrm>
            <a:off x="-24001" y="1"/>
            <a:ext cx="9168000" cy="6876000"/>
          </a:xfrm>
          <a:prstGeom prst="rect">
            <a:avLst/>
          </a:prstGeom>
          <a:noFill/>
          <a:ln>
            <a:noFill/>
          </a:ln>
        </p:spPr>
      </p:pic>
      <p:sp>
        <p:nvSpPr>
          <p:cNvPr id="112" name="Google Shape;112;g2235b603dd9_0_12"/>
          <p:cNvSpPr txBox="1"/>
          <p:nvPr>
            <p:ph idx="1" type="body"/>
          </p:nvPr>
        </p:nvSpPr>
        <p:spPr>
          <a:xfrm>
            <a:off x="436200" y="1902300"/>
            <a:ext cx="8250600" cy="3877200"/>
          </a:xfrm>
          <a:prstGeom prst="rect">
            <a:avLst/>
          </a:prstGeom>
          <a:noFill/>
          <a:ln>
            <a:noFill/>
          </a:ln>
        </p:spPr>
        <p:txBody>
          <a:bodyPr anchorCtr="0" anchor="t" bIns="45700" lIns="91425" spcFirstLastPara="1" rIns="91425" wrap="square" tIns="45700">
            <a:normAutofit fontScale="85000"/>
          </a:bodyPr>
          <a:lstStyle/>
          <a:p>
            <a:pPr indent="-325755" lvl="0" marL="457200" rtl="0" algn="l">
              <a:lnSpc>
                <a:spcPct val="100000"/>
              </a:lnSpc>
              <a:spcBef>
                <a:spcPts val="0"/>
              </a:spcBef>
              <a:spcAft>
                <a:spcPts val="0"/>
              </a:spcAft>
              <a:buClr>
                <a:srgbClr val="000066"/>
              </a:buClr>
              <a:buSzPct val="56250"/>
              <a:buFont typeface="Libre Baskerville"/>
              <a:buChar char="•"/>
            </a:pPr>
            <a:r>
              <a:rPr b="1" lang="en-GB" u="sng">
                <a:solidFill>
                  <a:srgbClr val="000066"/>
                </a:solidFill>
                <a:latin typeface="Libre Baskerville"/>
                <a:ea typeface="Libre Baskerville"/>
                <a:cs typeface="Libre Baskerville"/>
                <a:sym typeface="Libre Baskerville"/>
              </a:rPr>
              <a:t>Post 16</a:t>
            </a:r>
            <a:r>
              <a:rPr lang="en-GB">
                <a:solidFill>
                  <a:srgbClr val="000066"/>
                </a:solidFill>
                <a:latin typeface="Libre Baskerville"/>
                <a:ea typeface="Libre Baskerville"/>
                <a:cs typeface="Libre Baskerville"/>
                <a:sym typeface="Libre Baskerville"/>
              </a:rPr>
              <a:t> - </a:t>
            </a:r>
            <a:r>
              <a:rPr lang="en-GB">
                <a:solidFill>
                  <a:srgbClr val="000066"/>
                </a:solidFill>
                <a:latin typeface="Libre Baskerville"/>
                <a:ea typeface="Libre Baskerville"/>
                <a:cs typeface="Libre Baskerville"/>
                <a:sym typeface="Libre Baskerville"/>
              </a:rPr>
              <a:t>working on building links with other KEVI schools to grow the sixth form.</a:t>
            </a:r>
            <a:endParaRPr>
              <a:solidFill>
                <a:srgbClr val="000066"/>
              </a:solidFill>
              <a:latin typeface="Libre Baskerville"/>
              <a:ea typeface="Libre Baskerville"/>
              <a:cs typeface="Libre Baskerville"/>
              <a:sym typeface="Libre Baskerville"/>
            </a:endParaRPr>
          </a:p>
          <a:p>
            <a:pPr indent="-325755"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Enrichment introduced</a:t>
            </a:r>
            <a:endParaRPr>
              <a:solidFill>
                <a:srgbClr val="000066"/>
              </a:solidFill>
              <a:latin typeface="Libre Baskerville"/>
              <a:ea typeface="Libre Baskerville"/>
              <a:cs typeface="Libre Baskerville"/>
              <a:sym typeface="Libre Baskerville"/>
            </a:endParaRPr>
          </a:p>
          <a:p>
            <a:pPr indent="-325755"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PSHCE introduced within the curriculum</a:t>
            </a:r>
            <a:endParaRPr>
              <a:solidFill>
                <a:srgbClr val="000066"/>
              </a:solidFill>
              <a:latin typeface="Libre Baskerville"/>
              <a:ea typeface="Libre Baskerville"/>
              <a:cs typeface="Libre Baskerville"/>
              <a:sym typeface="Libre Baskerville"/>
            </a:endParaRPr>
          </a:p>
          <a:p>
            <a:pPr indent="-325755"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Guided study sessions to encourage good habits</a:t>
            </a:r>
            <a:endParaRPr>
              <a:solidFill>
                <a:srgbClr val="000066"/>
              </a:solidFill>
              <a:latin typeface="Libre Baskerville"/>
              <a:ea typeface="Libre Baskerville"/>
              <a:cs typeface="Libre Baskerville"/>
              <a:sym typeface="Libre Baskerville"/>
            </a:endParaRPr>
          </a:p>
          <a:p>
            <a:pPr indent="-325755"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On site full time.</a:t>
            </a:r>
            <a:endParaRPr>
              <a:solidFill>
                <a:srgbClr val="000066"/>
              </a:solidFill>
              <a:latin typeface="Libre Baskerville"/>
              <a:ea typeface="Libre Baskerville"/>
              <a:cs typeface="Libre Baskerville"/>
              <a:sym typeface="Libre Baskerville"/>
            </a:endParaRPr>
          </a:p>
          <a:p>
            <a:pPr indent="-325755"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Next steps is to track and monitor impact of the enrichment programme.</a:t>
            </a:r>
            <a:endParaRPr>
              <a:solidFill>
                <a:srgbClr val="000066"/>
              </a:solidFill>
              <a:latin typeface="Libre Baskerville"/>
              <a:ea typeface="Libre Baskerville"/>
              <a:cs typeface="Libre Baskerville"/>
              <a:sym typeface="Libre Baskerville"/>
            </a:endParaRPr>
          </a:p>
        </p:txBody>
      </p:sp>
      <p:sp>
        <p:nvSpPr>
          <p:cNvPr id="113" name="Google Shape;113;g2235b603dd9_0_12"/>
          <p:cNvSpPr txBox="1"/>
          <p:nvPr/>
        </p:nvSpPr>
        <p:spPr>
          <a:xfrm>
            <a:off x="370703" y="240957"/>
            <a:ext cx="6561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lang="en-GB" sz="6000">
                <a:solidFill>
                  <a:srgbClr val="000066"/>
                </a:solidFill>
                <a:latin typeface="Libre Baskerville"/>
                <a:ea typeface="Libre Baskerville"/>
                <a:cs typeface="Libre Baskerville"/>
                <a:sym typeface="Libre Baskerville"/>
              </a:rPr>
              <a:t>Progress update</a:t>
            </a:r>
            <a:endParaRPr b="0" i="0" sz="6000" u="none" cap="none" strike="noStrike">
              <a:solidFill>
                <a:srgbClr val="000066"/>
              </a:solidFill>
              <a:latin typeface="Libre Baskerville"/>
              <a:ea typeface="Libre Baskerville"/>
              <a:cs typeface="Libre Baskerville"/>
              <a:sym typeface="Libre Baskervill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id="118" name="Google Shape;118;g2235b603dd9_0_18"/>
          <p:cNvPicPr preferRelativeResize="0"/>
          <p:nvPr/>
        </p:nvPicPr>
        <p:blipFill rotWithShape="1">
          <a:blip r:embed="rId3">
            <a:alphaModFix/>
          </a:blip>
          <a:srcRect b="0" l="0" r="0" t="0"/>
          <a:stretch/>
        </p:blipFill>
        <p:spPr>
          <a:xfrm>
            <a:off x="-24001" y="1"/>
            <a:ext cx="9168000" cy="6876000"/>
          </a:xfrm>
          <a:prstGeom prst="rect">
            <a:avLst/>
          </a:prstGeom>
          <a:noFill/>
          <a:ln>
            <a:noFill/>
          </a:ln>
        </p:spPr>
      </p:pic>
      <p:sp>
        <p:nvSpPr>
          <p:cNvPr id="119" name="Google Shape;119;g2235b603dd9_0_18"/>
          <p:cNvSpPr txBox="1"/>
          <p:nvPr>
            <p:ph idx="1" type="body"/>
          </p:nvPr>
        </p:nvSpPr>
        <p:spPr>
          <a:xfrm>
            <a:off x="436200" y="1902300"/>
            <a:ext cx="8250600" cy="3877200"/>
          </a:xfrm>
          <a:prstGeom prst="rect">
            <a:avLst/>
          </a:prstGeom>
          <a:noFill/>
          <a:ln>
            <a:noFill/>
          </a:ln>
        </p:spPr>
        <p:txBody>
          <a:bodyPr anchorCtr="0" anchor="t" bIns="45700" lIns="91425" spcFirstLastPara="1" rIns="91425" wrap="square" tIns="45700">
            <a:normAutofit fontScale="77500" lnSpcReduction="20000"/>
          </a:bodyPr>
          <a:lstStyle/>
          <a:p>
            <a:pPr indent="-317182" lvl="0" marL="457200" rtl="0" algn="l">
              <a:lnSpc>
                <a:spcPct val="100000"/>
              </a:lnSpc>
              <a:spcBef>
                <a:spcPts val="0"/>
              </a:spcBef>
              <a:spcAft>
                <a:spcPts val="0"/>
              </a:spcAft>
              <a:buClr>
                <a:srgbClr val="000066"/>
              </a:buClr>
              <a:buSzPct val="56250"/>
              <a:buFont typeface="Libre Baskerville"/>
              <a:buChar char="•"/>
            </a:pPr>
            <a:r>
              <a:rPr b="1" lang="en-GB" u="sng">
                <a:solidFill>
                  <a:srgbClr val="000066"/>
                </a:solidFill>
                <a:latin typeface="Libre Baskerville"/>
                <a:ea typeface="Libre Baskerville"/>
                <a:cs typeface="Libre Baskerville"/>
                <a:sym typeface="Libre Baskerville"/>
              </a:rPr>
              <a:t>PSHCE and Careers</a:t>
            </a:r>
            <a:r>
              <a:rPr lang="en-GB">
                <a:solidFill>
                  <a:srgbClr val="000066"/>
                </a:solidFill>
                <a:latin typeface="Libre Baskerville"/>
                <a:ea typeface="Libre Baskerville"/>
                <a:cs typeface="Libre Baskerville"/>
                <a:sym typeface="Libre Baskerville"/>
              </a:rPr>
              <a:t>- new careers lead  and PSHCE co-ordinator </a:t>
            </a:r>
            <a:r>
              <a:rPr lang="en-GB">
                <a:solidFill>
                  <a:srgbClr val="000066"/>
                </a:solidFill>
                <a:latin typeface="Libre Baskerville"/>
                <a:ea typeface="Libre Baskerville"/>
                <a:cs typeface="Libre Baskerville"/>
                <a:sym typeface="Libre Baskerville"/>
              </a:rPr>
              <a:t>(Mrs O’Neill)</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KS3 lessons + drop down days</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KS4 lessons from next year + drop down days</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KS5 lessons, using the drop down days to support curriculum.</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Careers bulletin - KS3 and KS4/5</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Careers links in lessons</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Careers discussed at options evening</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Careers advisor - 2 days per week</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Careers fair</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Next steps - Y10 work experience next year.</a:t>
            </a:r>
            <a:endParaRPr>
              <a:solidFill>
                <a:srgbClr val="000066"/>
              </a:solidFill>
              <a:latin typeface="Libre Baskerville"/>
              <a:ea typeface="Libre Baskerville"/>
              <a:cs typeface="Libre Baskerville"/>
              <a:sym typeface="Libre Baskerville"/>
            </a:endParaRPr>
          </a:p>
        </p:txBody>
      </p:sp>
      <p:sp>
        <p:nvSpPr>
          <p:cNvPr id="120" name="Google Shape;120;g2235b603dd9_0_18"/>
          <p:cNvSpPr txBox="1"/>
          <p:nvPr/>
        </p:nvSpPr>
        <p:spPr>
          <a:xfrm>
            <a:off x="370703" y="240957"/>
            <a:ext cx="6561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lang="en-GB" sz="6000">
                <a:solidFill>
                  <a:srgbClr val="000066"/>
                </a:solidFill>
                <a:latin typeface="Libre Baskerville"/>
                <a:ea typeface="Libre Baskerville"/>
                <a:cs typeface="Libre Baskerville"/>
                <a:sym typeface="Libre Baskerville"/>
              </a:rPr>
              <a:t>Progress update</a:t>
            </a:r>
            <a:endParaRPr b="0" i="0" sz="6000" u="none" cap="none" strike="noStrike">
              <a:solidFill>
                <a:srgbClr val="000066"/>
              </a:solidFill>
              <a:latin typeface="Libre Baskerville"/>
              <a:ea typeface="Libre Baskerville"/>
              <a:cs typeface="Libre Baskerville"/>
              <a:sym typeface="Libre Baskervill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pic>
        <p:nvPicPr>
          <p:cNvPr id="125" name="Google Shape;125;g2235b603dd9_0_24"/>
          <p:cNvPicPr preferRelativeResize="0"/>
          <p:nvPr/>
        </p:nvPicPr>
        <p:blipFill rotWithShape="1">
          <a:blip r:embed="rId3">
            <a:alphaModFix/>
          </a:blip>
          <a:srcRect b="0" l="0" r="0" t="0"/>
          <a:stretch/>
        </p:blipFill>
        <p:spPr>
          <a:xfrm>
            <a:off x="-24001" y="1"/>
            <a:ext cx="9168000" cy="6876000"/>
          </a:xfrm>
          <a:prstGeom prst="rect">
            <a:avLst/>
          </a:prstGeom>
          <a:noFill/>
          <a:ln>
            <a:noFill/>
          </a:ln>
        </p:spPr>
      </p:pic>
      <p:sp>
        <p:nvSpPr>
          <p:cNvPr id="126" name="Google Shape;126;g2235b603dd9_0_24"/>
          <p:cNvSpPr txBox="1"/>
          <p:nvPr>
            <p:ph idx="1" type="body"/>
          </p:nvPr>
        </p:nvSpPr>
        <p:spPr>
          <a:xfrm>
            <a:off x="436200" y="1902300"/>
            <a:ext cx="8250600" cy="3877200"/>
          </a:xfrm>
          <a:prstGeom prst="rect">
            <a:avLst/>
          </a:prstGeom>
          <a:noFill/>
          <a:ln>
            <a:noFill/>
          </a:ln>
        </p:spPr>
        <p:txBody>
          <a:bodyPr anchorCtr="0" anchor="t" bIns="45700" lIns="91425" spcFirstLastPara="1" rIns="91425" wrap="square" tIns="45700">
            <a:normAutofit fontScale="77500" lnSpcReduction="10000"/>
          </a:bodyPr>
          <a:lstStyle/>
          <a:p>
            <a:pPr indent="-317182" lvl="0" marL="457200" rtl="0" algn="l">
              <a:lnSpc>
                <a:spcPct val="100000"/>
              </a:lnSpc>
              <a:spcBef>
                <a:spcPts val="0"/>
              </a:spcBef>
              <a:spcAft>
                <a:spcPts val="0"/>
              </a:spcAft>
              <a:buClr>
                <a:srgbClr val="000066"/>
              </a:buClr>
              <a:buSzPct val="56250"/>
              <a:buFont typeface="Libre Baskerville"/>
              <a:buChar char="•"/>
            </a:pPr>
            <a:r>
              <a:rPr b="1" lang="en-GB" u="sng">
                <a:solidFill>
                  <a:srgbClr val="000066"/>
                </a:solidFill>
                <a:latin typeface="Libre Baskerville"/>
                <a:ea typeface="Libre Baskerville"/>
                <a:cs typeface="Libre Baskerville"/>
                <a:sym typeface="Libre Baskerville"/>
              </a:rPr>
              <a:t>Governors </a:t>
            </a:r>
            <a:r>
              <a:rPr lang="en-GB">
                <a:solidFill>
                  <a:srgbClr val="000066"/>
                </a:solidFill>
                <a:latin typeface="Libre Baskerville"/>
                <a:ea typeface="Libre Baskerville"/>
                <a:cs typeface="Libre Baskerville"/>
                <a:sym typeface="Libre Baskerville"/>
              </a:rPr>
              <a:t>- lots more Governors now in place</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Governors visiting the school more often - for events, feedback sessions, or just to look around during the school day.</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More training and support for governors so they can challenge effectively</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Head of Governance at KEVI to support/train new governors</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Trust evaluations </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Notice board</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Next steps - assemblies </a:t>
            </a:r>
            <a:endParaRPr>
              <a:solidFill>
                <a:srgbClr val="000066"/>
              </a:solidFill>
              <a:latin typeface="Libre Baskerville"/>
              <a:ea typeface="Libre Baskerville"/>
              <a:cs typeface="Libre Baskerville"/>
              <a:sym typeface="Libre Baskerville"/>
            </a:endParaRPr>
          </a:p>
        </p:txBody>
      </p:sp>
      <p:sp>
        <p:nvSpPr>
          <p:cNvPr id="127" name="Google Shape;127;g2235b603dd9_0_24"/>
          <p:cNvSpPr txBox="1"/>
          <p:nvPr/>
        </p:nvSpPr>
        <p:spPr>
          <a:xfrm>
            <a:off x="370703" y="240957"/>
            <a:ext cx="6561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lang="en-GB" sz="6000">
                <a:solidFill>
                  <a:srgbClr val="000066"/>
                </a:solidFill>
                <a:latin typeface="Libre Baskerville"/>
                <a:ea typeface="Libre Baskerville"/>
                <a:cs typeface="Libre Baskerville"/>
                <a:sym typeface="Libre Baskerville"/>
              </a:rPr>
              <a:t>Progress update</a:t>
            </a:r>
            <a:endParaRPr b="0" i="0" sz="6000" u="none" cap="none" strike="noStrike">
              <a:solidFill>
                <a:srgbClr val="000066"/>
              </a:solidFill>
              <a:latin typeface="Libre Baskerville"/>
              <a:ea typeface="Libre Baskerville"/>
              <a:cs typeface="Libre Baskerville"/>
              <a:sym typeface="Libre Baskervill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7"/>
          <p:cNvPicPr preferRelativeResize="0"/>
          <p:nvPr/>
        </p:nvPicPr>
        <p:blipFill rotWithShape="1">
          <a:blip r:embed="rId3">
            <a:alphaModFix/>
          </a:blip>
          <a:srcRect b="0" l="0" r="0" t="0"/>
          <a:stretch/>
        </p:blipFill>
        <p:spPr>
          <a:xfrm>
            <a:off x="-24001" y="1"/>
            <a:ext cx="9168000" cy="6876000"/>
          </a:xfrm>
          <a:prstGeom prst="rect">
            <a:avLst/>
          </a:prstGeom>
          <a:noFill/>
          <a:ln>
            <a:noFill/>
          </a:ln>
        </p:spPr>
      </p:pic>
      <p:sp>
        <p:nvSpPr>
          <p:cNvPr id="133" name="Google Shape;133;p7"/>
          <p:cNvSpPr txBox="1"/>
          <p:nvPr>
            <p:ph idx="1" type="body"/>
          </p:nvPr>
        </p:nvSpPr>
        <p:spPr>
          <a:xfrm>
            <a:off x="436200" y="1902300"/>
            <a:ext cx="8250600" cy="3877200"/>
          </a:xfrm>
          <a:prstGeom prst="rect">
            <a:avLst/>
          </a:prstGeom>
          <a:noFill/>
          <a:ln>
            <a:noFill/>
          </a:ln>
        </p:spPr>
        <p:txBody>
          <a:bodyPr anchorCtr="0" anchor="t" bIns="45700" lIns="91425" spcFirstLastPara="1" rIns="91425" wrap="square" tIns="45700">
            <a:normAutofit fontScale="77500" lnSpcReduction="10000"/>
          </a:bodyPr>
          <a:lstStyle/>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If a teacher is unwell or running a trip then the class will be have to be covered by someone else.</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Not allowed to ask teachers to cover lessons except in exceptional circumstances.</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We have two ‘internal’ cover supervisors.  Sadly one if off school at the moment - hence more variety than normal.</a:t>
            </a:r>
            <a:endParaRPr>
              <a:solidFill>
                <a:srgbClr val="000066"/>
              </a:solidFill>
              <a:latin typeface="Libre Baskerville"/>
              <a:ea typeface="Libre Baskerville"/>
              <a:cs typeface="Libre Baskerville"/>
              <a:sym typeface="Libre Baskerville"/>
            </a:endParaRPr>
          </a:p>
          <a:p>
            <a:pPr indent="-317182"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We do try to get the same supply teachers for consistency, but the supply of ‘supply staff’ is a massive issue for all schools at the moment.</a:t>
            </a:r>
            <a:endParaRPr>
              <a:solidFill>
                <a:srgbClr val="000066"/>
              </a:solidFill>
              <a:latin typeface="Libre Baskerville"/>
              <a:ea typeface="Libre Baskerville"/>
              <a:cs typeface="Libre Baskerville"/>
              <a:sym typeface="Libre Baskerville"/>
            </a:endParaRPr>
          </a:p>
        </p:txBody>
      </p:sp>
      <p:sp>
        <p:nvSpPr>
          <p:cNvPr id="134" name="Google Shape;134;p7"/>
          <p:cNvSpPr txBox="1"/>
          <p:nvPr/>
        </p:nvSpPr>
        <p:spPr>
          <a:xfrm>
            <a:off x="401595" y="247135"/>
            <a:ext cx="6561300" cy="939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500"/>
              <a:buFont typeface="Arial"/>
              <a:buNone/>
            </a:pPr>
            <a:r>
              <a:rPr b="0" i="0" lang="en-GB" sz="5500" u="none" cap="none" strike="noStrike">
                <a:solidFill>
                  <a:srgbClr val="000066"/>
                </a:solidFill>
                <a:latin typeface="Libre Baskerville"/>
                <a:ea typeface="Libre Baskerville"/>
                <a:cs typeface="Libre Baskerville"/>
                <a:sym typeface="Libre Baskerville"/>
              </a:rPr>
              <a:t>S</a:t>
            </a:r>
            <a:r>
              <a:rPr lang="en-GB" sz="5500">
                <a:solidFill>
                  <a:srgbClr val="000066"/>
                </a:solidFill>
                <a:latin typeface="Libre Baskerville"/>
                <a:ea typeface="Libre Baskerville"/>
                <a:cs typeface="Libre Baskerville"/>
                <a:sym typeface="Libre Baskerville"/>
              </a:rPr>
              <a:t>upply teachers</a:t>
            </a:r>
            <a:endParaRPr b="0" i="0" sz="5500" u="none" cap="none" strike="noStrike">
              <a:solidFill>
                <a:srgbClr val="000066"/>
              </a:solidFill>
              <a:latin typeface="Libre Baskerville"/>
              <a:ea typeface="Libre Baskerville"/>
              <a:cs typeface="Libre Baskerville"/>
              <a:sym typeface="Libre Baskervill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pic>
        <p:nvPicPr>
          <p:cNvPr id="139" name="Google Shape;139;p3"/>
          <p:cNvPicPr preferRelativeResize="0"/>
          <p:nvPr/>
        </p:nvPicPr>
        <p:blipFill rotWithShape="1">
          <a:blip r:embed="rId3">
            <a:alphaModFix/>
          </a:blip>
          <a:srcRect b="0" l="0" r="0" t="0"/>
          <a:stretch/>
        </p:blipFill>
        <p:spPr>
          <a:xfrm>
            <a:off x="-24001" y="1"/>
            <a:ext cx="9168000" cy="6876000"/>
          </a:xfrm>
          <a:prstGeom prst="rect">
            <a:avLst/>
          </a:prstGeom>
          <a:noFill/>
          <a:ln>
            <a:noFill/>
          </a:ln>
        </p:spPr>
      </p:pic>
      <p:sp>
        <p:nvSpPr>
          <p:cNvPr id="140" name="Google Shape;140;p3"/>
          <p:cNvSpPr txBox="1"/>
          <p:nvPr>
            <p:ph idx="1" type="body"/>
          </p:nvPr>
        </p:nvSpPr>
        <p:spPr>
          <a:xfrm>
            <a:off x="436200" y="1902300"/>
            <a:ext cx="8250600" cy="3877200"/>
          </a:xfrm>
          <a:prstGeom prst="rect">
            <a:avLst/>
          </a:prstGeom>
          <a:noFill/>
          <a:ln>
            <a:noFill/>
          </a:ln>
        </p:spPr>
        <p:txBody>
          <a:bodyPr anchorCtr="0" anchor="t" bIns="45700" lIns="91425" spcFirstLastPara="1" rIns="91425" wrap="square" tIns="45700">
            <a:normAutofit fontScale="62500" lnSpcReduction="20000"/>
          </a:bodyPr>
          <a:lstStyle/>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Loads more than last year.</a:t>
            </a:r>
            <a:endParaRPr>
              <a:solidFill>
                <a:srgbClr val="000066"/>
              </a:solidFill>
              <a:latin typeface="Libre Baskerville"/>
              <a:ea typeface="Libre Baskerville"/>
              <a:cs typeface="Libre Baskerville"/>
              <a:sym typeface="Libre Baskerville"/>
            </a:endParaRPr>
          </a:p>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56 separate trips have already taken place so far this year (including 2 </a:t>
            </a:r>
            <a:r>
              <a:rPr lang="en-GB">
                <a:solidFill>
                  <a:srgbClr val="000066"/>
                </a:solidFill>
                <a:latin typeface="Libre Baskerville"/>
                <a:ea typeface="Libre Baskerville"/>
                <a:cs typeface="Libre Baskerville"/>
                <a:sym typeface="Libre Baskerville"/>
              </a:rPr>
              <a:t>residential trips, one of which was overseas)</a:t>
            </a:r>
            <a:endParaRPr>
              <a:solidFill>
                <a:srgbClr val="000066"/>
              </a:solidFill>
              <a:latin typeface="Libre Baskerville"/>
              <a:ea typeface="Libre Baskerville"/>
              <a:cs typeface="Libre Baskerville"/>
              <a:sym typeface="Libre Baskerville"/>
            </a:endParaRPr>
          </a:p>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Also had loads of events in school e.g. discos, films, workshops, talks, plays, music lessons </a:t>
            </a:r>
            <a:endParaRPr>
              <a:solidFill>
                <a:srgbClr val="000066"/>
              </a:solidFill>
              <a:latin typeface="Libre Baskerville"/>
              <a:ea typeface="Libre Baskerville"/>
              <a:cs typeface="Libre Baskerville"/>
              <a:sym typeface="Libre Baskerville"/>
            </a:endParaRPr>
          </a:p>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Loads more organised for the summer term (when weather makes it easier)</a:t>
            </a:r>
            <a:endParaRPr>
              <a:solidFill>
                <a:srgbClr val="000066"/>
              </a:solidFill>
              <a:latin typeface="Libre Baskerville"/>
              <a:ea typeface="Libre Baskerville"/>
              <a:cs typeface="Libre Baskerville"/>
              <a:sym typeface="Libre Baskerville"/>
            </a:endParaRPr>
          </a:p>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Why can’t we do more?</a:t>
            </a:r>
            <a:endParaRPr>
              <a:solidFill>
                <a:srgbClr val="000066"/>
              </a:solidFill>
              <a:latin typeface="Libre Baskerville"/>
              <a:ea typeface="Libre Baskerville"/>
              <a:cs typeface="Libre Baskerville"/>
              <a:sym typeface="Libre Baskerville"/>
            </a:endParaRPr>
          </a:p>
          <a:p>
            <a:pPr indent="-300037" lvl="1" marL="914400" rtl="0" algn="l">
              <a:lnSpc>
                <a:spcPct val="100000"/>
              </a:lnSpc>
              <a:spcBef>
                <a:spcPts val="0"/>
              </a:spcBef>
              <a:spcAft>
                <a:spcPts val="0"/>
              </a:spcAft>
              <a:buClr>
                <a:srgbClr val="000066"/>
              </a:buClr>
              <a:buSzPct val="64285"/>
              <a:buFont typeface="Libre Baskerville"/>
              <a:buChar char="–"/>
            </a:pPr>
            <a:r>
              <a:rPr lang="en-GB">
                <a:solidFill>
                  <a:srgbClr val="000066"/>
                </a:solidFill>
                <a:latin typeface="Libre Baskerville"/>
                <a:ea typeface="Libre Baskerville"/>
                <a:cs typeface="Libre Baskerville"/>
                <a:sym typeface="Libre Baskerville"/>
              </a:rPr>
              <a:t>Staff time to organise (overnight requires child care etc)</a:t>
            </a:r>
            <a:endParaRPr>
              <a:solidFill>
                <a:srgbClr val="000066"/>
              </a:solidFill>
              <a:latin typeface="Libre Baskerville"/>
              <a:ea typeface="Libre Baskerville"/>
              <a:cs typeface="Libre Baskerville"/>
              <a:sym typeface="Libre Baskerville"/>
            </a:endParaRPr>
          </a:p>
          <a:p>
            <a:pPr indent="-300037" lvl="1" marL="914400" rtl="0" algn="l">
              <a:lnSpc>
                <a:spcPct val="100000"/>
              </a:lnSpc>
              <a:spcBef>
                <a:spcPts val="0"/>
              </a:spcBef>
              <a:spcAft>
                <a:spcPts val="0"/>
              </a:spcAft>
              <a:buClr>
                <a:srgbClr val="000066"/>
              </a:buClr>
              <a:buSzPct val="64285"/>
              <a:buFont typeface="Libre Baskerville"/>
              <a:buChar char="–"/>
            </a:pPr>
            <a:r>
              <a:rPr lang="en-GB">
                <a:solidFill>
                  <a:srgbClr val="000066"/>
                </a:solidFill>
                <a:latin typeface="Libre Baskerville"/>
                <a:ea typeface="Libre Baskerville"/>
                <a:cs typeface="Libre Baskerville"/>
                <a:sym typeface="Libre Baskerville"/>
              </a:rPr>
              <a:t>Staff out of school - cover lessons</a:t>
            </a:r>
            <a:endParaRPr>
              <a:solidFill>
                <a:srgbClr val="000066"/>
              </a:solidFill>
              <a:latin typeface="Libre Baskerville"/>
              <a:ea typeface="Libre Baskerville"/>
              <a:cs typeface="Libre Baskerville"/>
              <a:sym typeface="Libre Baskerville"/>
            </a:endParaRPr>
          </a:p>
          <a:p>
            <a:pPr indent="-300037" lvl="1" marL="914400" rtl="0" algn="l">
              <a:lnSpc>
                <a:spcPct val="100000"/>
              </a:lnSpc>
              <a:spcBef>
                <a:spcPts val="0"/>
              </a:spcBef>
              <a:spcAft>
                <a:spcPts val="0"/>
              </a:spcAft>
              <a:buClr>
                <a:srgbClr val="000066"/>
              </a:buClr>
              <a:buSzPct val="64285"/>
              <a:buFont typeface="Libre Baskerville"/>
              <a:buChar char="–"/>
            </a:pPr>
            <a:r>
              <a:rPr lang="en-GB">
                <a:solidFill>
                  <a:srgbClr val="000066"/>
                </a:solidFill>
                <a:latin typeface="Libre Baskerville"/>
                <a:ea typeface="Libre Baskerville"/>
                <a:cs typeface="Libre Baskerville"/>
                <a:sym typeface="Libre Baskerville"/>
              </a:rPr>
              <a:t>Students out of lessons</a:t>
            </a:r>
            <a:endParaRPr>
              <a:solidFill>
                <a:srgbClr val="000066"/>
              </a:solidFill>
              <a:latin typeface="Libre Baskerville"/>
              <a:ea typeface="Libre Baskerville"/>
              <a:cs typeface="Libre Baskerville"/>
              <a:sym typeface="Libre Baskerville"/>
            </a:endParaRPr>
          </a:p>
          <a:p>
            <a:pPr indent="-300037" lvl="1" marL="914400" rtl="0" algn="l">
              <a:lnSpc>
                <a:spcPct val="100000"/>
              </a:lnSpc>
              <a:spcBef>
                <a:spcPts val="0"/>
              </a:spcBef>
              <a:spcAft>
                <a:spcPts val="0"/>
              </a:spcAft>
              <a:buClr>
                <a:srgbClr val="000066"/>
              </a:buClr>
              <a:buSzPct val="64285"/>
              <a:buFont typeface="Libre Baskerville"/>
              <a:buChar char="–"/>
            </a:pPr>
            <a:r>
              <a:rPr lang="en-GB">
                <a:solidFill>
                  <a:srgbClr val="000066"/>
                </a:solidFill>
                <a:latin typeface="Libre Baskerville"/>
                <a:ea typeface="Libre Baskerville"/>
                <a:cs typeface="Libre Baskerville"/>
                <a:sym typeface="Libre Baskerville"/>
              </a:rPr>
              <a:t>Cost to school</a:t>
            </a:r>
            <a:endParaRPr>
              <a:solidFill>
                <a:srgbClr val="000066"/>
              </a:solidFill>
              <a:latin typeface="Libre Baskerville"/>
              <a:ea typeface="Libre Baskerville"/>
              <a:cs typeface="Libre Baskerville"/>
              <a:sym typeface="Libre Baskerville"/>
            </a:endParaRPr>
          </a:p>
          <a:p>
            <a:pPr indent="-300037" lvl="1" marL="914400" rtl="0" algn="l">
              <a:lnSpc>
                <a:spcPct val="100000"/>
              </a:lnSpc>
              <a:spcBef>
                <a:spcPts val="0"/>
              </a:spcBef>
              <a:spcAft>
                <a:spcPts val="0"/>
              </a:spcAft>
              <a:buClr>
                <a:srgbClr val="000066"/>
              </a:buClr>
              <a:buSzPct val="64285"/>
              <a:buFont typeface="Libre Baskerville"/>
              <a:buChar char="–"/>
            </a:pPr>
            <a:r>
              <a:rPr lang="en-GB">
                <a:solidFill>
                  <a:srgbClr val="000066"/>
                </a:solidFill>
                <a:latin typeface="Libre Baskerville"/>
                <a:ea typeface="Libre Baskerville"/>
                <a:cs typeface="Libre Baskerville"/>
                <a:sym typeface="Libre Baskerville"/>
              </a:rPr>
              <a:t>Cost to parents</a:t>
            </a:r>
            <a:endParaRPr>
              <a:solidFill>
                <a:srgbClr val="000066"/>
              </a:solidFill>
              <a:latin typeface="Libre Baskerville"/>
              <a:ea typeface="Libre Baskerville"/>
              <a:cs typeface="Libre Baskerville"/>
              <a:sym typeface="Libre Baskerville"/>
            </a:endParaRPr>
          </a:p>
          <a:p>
            <a:pPr indent="-300037" lvl="0" marL="457200" rtl="0" algn="l">
              <a:lnSpc>
                <a:spcPct val="100000"/>
              </a:lnSpc>
              <a:spcBef>
                <a:spcPts val="0"/>
              </a:spcBef>
              <a:spcAft>
                <a:spcPts val="0"/>
              </a:spcAft>
              <a:buClr>
                <a:srgbClr val="000066"/>
              </a:buClr>
              <a:buSzPct val="56250"/>
              <a:buFont typeface="Libre Baskerville"/>
              <a:buChar char="•"/>
            </a:pPr>
            <a:r>
              <a:rPr lang="en-GB">
                <a:solidFill>
                  <a:srgbClr val="000066"/>
                </a:solidFill>
                <a:latin typeface="Libre Baskerville"/>
                <a:ea typeface="Libre Baskerville"/>
                <a:cs typeface="Libre Baskerville"/>
                <a:sym typeface="Libre Baskerville"/>
              </a:rPr>
              <a:t>Next steps - audit what we have offered this year to ensure fair/even distribution. Create a ‘Lordswood offer’ where all students get something at least once per year.</a:t>
            </a:r>
            <a:endParaRPr>
              <a:solidFill>
                <a:srgbClr val="000066"/>
              </a:solidFill>
              <a:latin typeface="Libre Baskerville"/>
              <a:ea typeface="Libre Baskerville"/>
              <a:cs typeface="Libre Baskerville"/>
              <a:sym typeface="Libre Baskerville"/>
            </a:endParaRPr>
          </a:p>
        </p:txBody>
      </p:sp>
      <p:sp>
        <p:nvSpPr>
          <p:cNvPr id="141" name="Google Shape;141;p3"/>
          <p:cNvSpPr txBox="1"/>
          <p:nvPr/>
        </p:nvSpPr>
        <p:spPr>
          <a:xfrm>
            <a:off x="436200" y="297967"/>
            <a:ext cx="6561437" cy="10156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lang="en-GB" sz="6000">
                <a:solidFill>
                  <a:srgbClr val="000066"/>
                </a:solidFill>
                <a:latin typeface="Libre Baskerville"/>
                <a:ea typeface="Libre Baskerville"/>
                <a:cs typeface="Libre Baskerville"/>
                <a:sym typeface="Libre Baskerville"/>
              </a:rPr>
              <a:t>Trips</a:t>
            </a:r>
            <a:endParaRPr b="0" i="0" sz="6000" u="none" cap="none" strike="noStrike">
              <a:solidFill>
                <a:srgbClr val="000066"/>
              </a:solidFill>
              <a:latin typeface="Libre Baskerville"/>
              <a:ea typeface="Libre Baskerville"/>
              <a:cs typeface="Libre Baskerville"/>
              <a:sym typeface="Libre Baskerville"/>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Kerry Cooney</dc:creator>
</cp:coreProperties>
</file>