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Libre Baskerville" panose="020B0604020202020204" charset="0"/>
      <p:regular r:id="rId21"/>
      <p:bold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qsV0yzHus2R+yf75H4MtfldSl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2be55b5f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2c2be55b5f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23f89117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2c23f891174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c29d2a676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g2c29d2a6766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685800" y="2130428"/>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5464174" y="1371602"/>
            <a:ext cx="4387851"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273175" y="-609598"/>
            <a:ext cx="4387851"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457200" y="1200152"/>
            <a:ext cx="4038600" cy="3394075"/>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20"/>
          <p:cNvSpPr txBox="1">
            <a:spLocks noGrp="1"/>
          </p:cNvSpPr>
          <p:nvPr>
            <p:ph type="body" idx="2"/>
          </p:nvPr>
        </p:nvSpPr>
        <p:spPr>
          <a:xfrm>
            <a:off x="4648200" y="1200152"/>
            <a:ext cx="4038600" cy="3394075"/>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2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21"/>
          <p:cNvSpPr txBox="1">
            <a:spLocks noGrp="1"/>
          </p:cNvSpPr>
          <p:nvPr>
            <p:ph type="body" idx="3"/>
          </p:nvPr>
        </p:nvSpPr>
        <p:spPr>
          <a:xfrm>
            <a:off x="4645029" y="1535113"/>
            <a:ext cx="4041775" cy="6397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4645029"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457204" y="273049"/>
            <a:ext cx="3008313" cy="116205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3575050" y="273053"/>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457204"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792288" y="4800601"/>
            <a:ext cx="5486400" cy="56673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1792288" y="612775"/>
            <a:ext cx="5486400" cy="4114800"/>
          </a:xfrm>
          <a:prstGeom prst="rect">
            <a:avLst/>
          </a:prstGeom>
          <a:noFill/>
          <a:ln>
            <a:noFill/>
          </a:ln>
        </p:spPr>
      </p:sp>
      <p:sp>
        <p:nvSpPr>
          <p:cNvPr id="64" name="Google Shape;64;p25"/>
          <p:cNvSpPr txBox="1">
            <a:spLocks noGrp="1"/>
          </p:cNvSpPr>
          <p:nvPr>
            <p:ph type="body" idx="1"/>
          </p:nvPr>
        </p:nvSpPr>
        <p:spPr>
          <a:xfrm>
            <a:off x="1792288" y="5367339"/>
            <a:ext cx="5486400" cy="8048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office@lsg.kevibham.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office@lsg.kevibham.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girlsonboard.co.uk/par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lsg.kevibham.org/students/extra-curricula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PA@lsg.kevibha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sg.kevibham.org/homewor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lasscharts.com/homework/calendar/King-Edward-VI-Lordswood-School-for-Gir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office@lsg.kevibham.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18323" y="0"/>
            <a:ext cx="9162322" cy="6871741"/>
          </a:xfrm>
          <a:prstGeom prst="rect">
            <a:avLst/>
          </a:prstGeom>
          <a:noFill/>
          <a:ln>
            <a:noFill/>
          </a:ln>
        </p:spPr>
      </p:pic>
      <p:sp>
        <p:nvSpPr>
          <p:cNvPr id="85" name="Google Shape;85;p1"/>
          <p:cNvSpPr txBox="1">
            <a:spLocks noGrp="1"/>
          </p:cNvSpPr>
          <p:nvPr>
            <p:ph type="subTitle" idx="1"/>
          </p:nvPr>
        </p:nvSpPr>
        <p:spPr>
          <a:xfrm>
            <a:off x="1371600" y="6094650"/>
            <a:ext cx="6400800" cy="424200"/>
          </a:xfrm>
          <a:prstGeom prst="rect">
            <a:avLst/>
          </a:prstGeom>
          <a:noFill/>
          <a:ln>
            <a:noFill/>
          </a:ln>
        </p:spPr>
        <p:txBody>
          <a:bodyPr spcFirstLastPara="1" wrap="square" lIns="91425" tIns="45700" rIns="91425" bIns="45700" anchor="t" anchorCtr="0">
            <a:normAutofit fontScale="70000" lnSpcReduction="10000"/>
          </a:bodyPr>
          <a:lstStyle/>
          <a:p>
            <a:pPr marL="0" lvl="0" indent="0" algn="ctr" rtl="0">
              <a:lnSpc>
                <a:spcPct val="100000"/>
              </a:lnSpc>
              <a:spcBef>
                <a:spcPts val="0"/>
              </a:spcBef>
              <a:spcAft>
                <a:spcPts val="0"/>
              </a:spcAft>
              <a:buClr>
                <a:srgbClr val="888888"/>
              </a:buClr>
              <a:buSzPct val="100000"/>
              <a:buNone/>
            </a:pPr>
            <a:r>
              <a:rPr lang="en-GB">
                <a:solidFill>
                  <a:schemeClr val="lt1"/>
                </a:solidFill>
                <a:latin typeface="Libre Baskerville"/>
                <a:ea typeface="Libre Baskerville"/>
                <a:cs typeface="Libre Baskerville"/>
                <a:sym typeface="Libre Baskerville"/>
              </a:rPr>
              <a:t>Parent Update Meeting - 15th March 2024</a:t>
            </a:r>
            <a:endParaRPr>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8"/>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47" name="Google Shape;147;p8"/>
          <p:cNvSpPr txBox="1">
            <a:spLocks noGrp="1"/>
          </p:cNvSpPr>
          <p:nvPr>
            <p:ph type="body" idx="1"/>
          </p:nvPr>
        </p:nvSpPr>
        <p:spPr>
          <a:xfrm>
            <a:off x="436200" y="1902300"/>
            <a:ext cx="8250600" cy="3877200"/>
          </a:xfrm>
          <a:prstGeom prst="rect">
            <a:avLst/>
          </a:prstGeom>
          <a:noFill/>
          <a:ln>
            <a:noFill/>
          </a:ln>
        </p:spPr>
        <p:txBody>
          <a:bodyPr spcFirstLastPara="1" wrap="square" lIns="91425" tIns="45700" rIns="91425" bIns="45700" anchor="t" anchorCtr="0">
            <a:normAutofit fontScale="55000" lnSpcReduction="10000"/>
          </a:bodyPr>
          <a:lstStyle/>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Last year GCSE and A-levels returned to normal (the Covid adjustments were removed across the country)</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As a school results in both GCSE and Alevel were higher than pre-covid results - indicating that any gaps created by covid had been closed.  Our GCSE results put us in the top 100 schools in the country - showing our COVID catch-up strategy has been effective.</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There are a range of interventions in place for Y11 and Y13 including - quality first teaching (including time for revision), revision guides, online learning platforms, intervention sessions, two mock sessions, alternative timetable once exams start. </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If parents have question about how they can further support their child they should check out the curriculum pages on the school website or email </a:t>
            </a:r>
            <a:r>
              <a:rPr lang="en-GB" u="sng">
                <a:solidFill>
                  <a:schemeClr val="hlink"/>
                </a:solidFill>
                <a:latin typeface="Libre Baskerville"/>
                <a:ea typeface="Libre Baskerville"/>
                <a:cs typeface="Libre Baskerville"/>
                <a:sym typeface="Libre Baskerville"/>
                <a:hlinkClick r:id="rId4"/>
              </a:rPr>
              <a:t>office@lsg.kevibham.org</a:t>
            </a:r>
            <a:r>
              <a:rPr lang="en-GB">
                <a:solidFill>
                  <a:srgbClr val="000066"/>
                </a:solidFill>
                <a:latin typeface="Libre Baskerville"/>
                <a:ea typeface="Libre Baskerville"/>
                <a:cs typeface="Libre Baskerville"/>
                <a:sym typeface="Libre Baskerville"/>
              </a:rPr>
              <a:t> indicating the subject that they would like to speak to.</a:t>
            </a:r>
            <a:endParaRPr>
              <a:solidFill>
                <a:srgbClr val="000066"/>
              </a:solidFill>
              <a:latin typeface="Libre Baskerville"/>
              <a:ea typeface="Libre Baskerville"/>
              <a:cs typeface="Libre Baskerville"/>
              <a:sym typeface="Libre Baskerville"/>
            </a:endParaRPr>
          </a:p>
        </p:txBody>
      </p:sp>
      <p:sp>
        <p:nvSpPr>
          <p:cNvPr id="148" name="Google Shape;148;p8"/>
          <p:cNvSpPr txBox="1"/>
          <p:nvPr/>
        </p:nvSpPr>
        <p:spPr>
          <a:xfrm>
            <a:off x="401595" y="247135"/>
            <a:ext cx="656143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a:solidFill>
                  <a:srgbClr val="000066"/>
                </a:solidFill>
                <a:latin typeface="Libre Baskerville"/>
                <a:ea typeface="Libre Baskerville"/>
                <a:cs typeface="Libre Baskerville"/>
                <a:sym typeface="Libre Baskerville"/>
              </a:rPr>
              <a:t>GCSE Prep</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9"/>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54" name="Google Shape;154;p9"/>
          <p:cNvSpPr txBox="1">
            <a:spLocks noGrp="1"/>
          </p:cNvSpPr>
          <p:nvPr>
            <p:ph type="body" idx="1"/>
          </p:nvPr>
        </p:nvSpPr>
        <p:spPr>
          <a:xfrm>
            <a:off x="436200" y="1902300"/>
            <a:ext cx="8250600" cy="3877200"/>
          </a:xfrm>
          <a:prstGeom prst="rect">
            <a:avLst/>
          </a:prstGeom>
          <a:noFill/>
          <a:ln>
            <a:noFill/>
          </a:ln>
        </p:spPr>
        <p:txBody>
          <a:bodyPr spcFirstLastPara="1" wrap="square" lIns="91425" tIns="45700" rIns="91425" bIns="45700" anchor="t" anchorCtr="0">
            <a:normAutofit fontScale="55000" lnSpcReduction="20000"/>
          </a:bodyPr>
          <a:lstStyle/>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Imagine having to cook for 1000 people every day - all with different pallets and preferences.  </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All external visitors to the school always comment on the service, taste and presentation of the food in school.</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AIP are our catering company and we have the same menu as all other schools across the trust - however Nigel does try to adapt based on preferences of our students.</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AIP/Nigel meets with our school council every term to listen to feedback and try to act on feedback where they can (there are lots of rules regarding food served in school)</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 eat at the canteen every day and I am always the last person to eat so I can ensure that there is always food available.  There is always a selection of food - otherwise I would be very grumpy!</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cannot invite parents to observe lunchtimes because of the capacity of the canteen and safeguarding.  </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If you have specific concerns regarding catering please email </a:t>
            </a:r>
            <a:r>
              <a:rPr lang="en-GB" u="sng">
                <a:solidFill>
                  <a:schemeClr val="hlink"/>
                </a:solidFill>
                <a:latin typeface="Libre Baskerville"/>
                <a:ea typeface="Libre Baskerville"/>
                <a:cs typeface="Libre Baskerville"/>
                <a:sym typeface="Libre Baskerville"/>
                <a:hlinkClick r:id="rId4"/>
              </a:rPr>
              <a:t>office@lsg.kevibham.org</a:t>
            </a:r>
            <a:r>
              <a:rPr lang="en-GB">
                <a:solidFill>
                  <a:srgbClr val="000066"/>
                </a:solidFill>
                <a:latin typeface="Libre Baskerville"/>
                <a:ea typeface="Libre Baskerville"/>
                <a:cs typeface="Libre Baskerville"/>
                <a:sym typeface="Libre Baskerville"/>
              </a:rPr>
              <a:t> and someone will be in touch.</a:t>
            </a:r>
            <a:endParaRPr>
              <a:solidFill>
                <a:srgbClr val="000066"/>
              </a:solidFill>
              <a:latin typeface="Libre Baskerville"/>
              <a:ea typeface="Libre Baskerville"/>
              <a:cs typeface="Libre Baskerville"/>
              <a:sym typeface="Libre Baskerville"/>
            </a:endParaRPr>
          </a:p>
        </p:txBody>
      </p:sp>
      <p:sp>
        <p:nvSpPr>
          <p:cNvPr id="155" name="Google Shape;155;p9"/>
          <p:cNvSpPr txBox="1"/>
          <p:nvPr/>
        </p:nvSpPr>
        <p:spPr>
          <a:xfrm>
            <a:off x="436200" y="297967"/>
            <a:ext cx="656143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a:solidFill>
                  <a:srgbClr val="000066"/>
                </a:solidFill>
                <a:latin typeface="Libre Baskerville"/>
                <a:ea typeface="Libre Baskerville"/>
                <a:cs typeface="Libre Baskerville"/>
                <a:sym typeface="Libre Baskerville"/>
              </a:rPr>
              <a:t>Catering</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0"/>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61" name="Google Shape;161;p10"/>
          <p:cNvSpPr txBox="1">
            <a:spLocks noGrp="1"/>
          </p:cNvSpPr>
          <p:nvPr>
            <p:ph type="body" idx="1"/>
          </p:nvPr>
        </p:nvSpPr>
        <p:spPr>
          <a:xfrm>
            <a:off x="202425" y="1368750"/>
            <a:ext cx="8250600" cy="4588500"/>
          </a:xfrm>
          <a:prstGeom prst="rect">
            <a:avLst/>
          </a:prstGeom>
          <a:noFill/>
          <a:ln>
            <a:noFill/>
          </a:ln>
        </p:spPr>
        <p:txBody>
          <a:bodyPr spcFirstLastPara="1" wrap="square" lIns="91425" tIns="45700" rIns="91425" bIns="45700" anchor="t" anchorCtr="0">
            <a:normAutofit fontScale="70000" lnSpcReduction="20000"/>
          </a:bodyPr>
          <a:lstStyle/>
          <a:p>
            <a:pPr marL="457200" lvl="0" indent="-308610"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Working in a school with 920 females - there are going to be friendship issues.  </a:t>
            </a:r>
            <a:endParaRPr>
              <a:solidFill>
                <a:srgbClr val="000066"/>
              </a:solidFill>
              <a:latin typeface="Libre Baskerville"/>
              <a:ea typeface="Libre Baskerville"/>
              <a:cs typeface="Libre Baskerville"/>
              <a:sym typeface="Libre Baskerville"/>
            </a:endParaRPr>
          </a:p>
          <a:p>
            <a:pPr marL="457200" lvl="0" indent="-308610"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work with students to try and mediate where friendship issues arise.</a:t>
            </a:r>
            <a:endParaRPr>
              <a:solidFill>
                <a:srgbClr val="000066"/>
              </a:solidFill>
              <a:latin typeface="Libre Baskerville"/>
              <a:ea typeface="Libre Baskerville"/>
              <a:cs typeface="Libre Baskerville"/>
              <a:sym typeface="Libre Baskerville"/>
            </a:endParaRPr>
          </a:p>
          <a:p>
            <a:pPr marL="457200" lvl="0" indent="-308610"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In November the entire pastoral team attended ‘Girls on Board’ training to assist with resolving these issues.</a:t>
            </a:r>
            <a:endParaRPr>
              <a:solidFill>
                <a:srgbClr val="000066"/>
              </a:solidFill>
              <a:latin typeface="Libre Baskerville"/>
              <a:ea typeface="Libre Baskerville"/>
              <a:cs typeface="Libre Baskerville"/>
              <a:sym typeface="Libre Baskerville"/>
            </a:endParaRPr>
          </a:p>
          <a:p>
            <a:pPr marL="457200" lvl="0" indent="-308610"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If you want to support you daughter in navigating friendship issues, we recommend all parents read: When girls fall out by Andrew Hampton (</a:t>
            </a:r>
            <a:r>
              <a:rPr lang="en-GB" u="sng">
                <a:solidFill>
                  <a:schemeClr val="hlink"/>
                </a:solidFill>
                <a:latin typeface="Libre Baskerville"/>
                <a:ea typeface="Libre Baskerville"/>
                <a:cs typeface="Libre Baskerville"/>
                <a:sym typeface="Libre Baskerville"/>
                <a:hlinkClick r:id="rId4"/>
              </a:rPr>
              <a:t>https://www.girlsonboard.co.uk/parents/</a:t>
            </a:r>
            <a:r>
              <a:rPr lang="en-GB">
                <a:solidFill>
                  <a:srgbClr val="000066"/>
                </a:solidFill>
                <a:latin typeface="Libre Baskerville"/>
                <a:ea typeface="Libre Baskerville"/>
                <a:cs typeface="Libre Baskerville"/>
                <a:sym typeface="Libre Baskerville"/>
              </a:rPr>
              <a:t>) </a:t>
            </a:r>
            <a:endParaRPr>
              <a:solidFill>
                <a:srgbClr val="000066"/>
              </a:solidFill>
              <a:latin typeface="Libre Baskerville"/>
              <a:ea typeface="Libre Baskerville"/>
              <a:cs typeface="Libre Baskerville"/>
              <a:sym typeface="Libre Baskerville"/>
            </a:endParaRPr>
          </a:p>
          <a:p>
            <a:pPr marL="457200" lvl="0" indent="-308610"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Social media is the main source of friendship issues in school - we cannot police what students do out of school.  We recommend parents limit/monitor their daughters mobile phone usage.</a:t>
            </a:r>
            <a:endParaRPr>
              <a:solidFill>
                <a:srgbClr val="000066"/>
              </a:solidFill>
              <a:latin typeface="Libre Baskerville"/>
              <a:ea typeface="Libre Baskerville"/>
              <a:cs typeface="Libre Baskerville"/>
              <a:sym typeface="Libre Baskerville"/>
            </a:endParaRPr>
          </a:p>
        </p:txBody>
      </p:sp>
      <p:sp>
        <p:nvSpPr>
          <p:cNvPr id="162" name="Google Shape;162;p10"/>
          <p:cNvSpPr txBox="1"/>
          <p:nvPr/>
        </p:nvSpPr>
        <p:spPr>
          <a:xfrm>
            <a:off x="202425" y="247125"/>
            <a:ext cx="7124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a:solidFill>
                  <a:srgbClr val="000066"/>
                </a:solidFill>
                <a:latin typeface="Libre Baskerville"/>
                <a:ea typeface="Libre Baskerville"/>
                <a:cs typeface="Libre Baskerville"/>
                <a:sym typeface="Libre Baskerville"/>
              </a:rPr>
              <a:t>Friendship Issues</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g2c2be55b5f8_0_1"/>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68" name="Google Shape;168;g2c2be55b5f8_0_1"/>
          <p:cNvSpPr txBox="1">
            <a:spLocks noGrp="1"/>
          </p:cNvSpPr>
          <p:nvPr>
            <p:ph type="body" idx="1"/>
          </p:nvPr>
        </p:nvSpPr>
        <p:spPr>
          <a:xfrm>
            <a:off x="202425" y="1368750"/>
            <a:ext cx="5681100" cy="4588500"/>
          </a:xfrm>
          <a:prstGeom prst="rect">
            <a:avLst/>
          </a:prstGeom>
          <a:noFill/>
          <a:ln>
            <a:noFill/>
          </a:ln>
        </p:spPr>
        <p:txBody>
          <a:bodyPr spcFirstLastPara="1" wrap="square" lIns="91425" tIns="45700" rIns="91425" bIns="45700" anchor="t" anchorCtr="0">
            <a:normAutofit fontScale="70000" lnSpcReduction="10000"/>
          </a:bodyPr>
          <a:lstStyle/>
          <a:p>
            <a:pPr marL="457200" lvl="0" indent="-308610"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Bullying is defined as ‘The repetitive, intentional hurting of one person or group by another person or group, where the relationship involves an imbalance of power.’</a:t>
            </a:r>
            <a:endParaRPr>
              <a:solidFill>
                <a:srgbClr val="000066"/>
              </a:solidFill>
              <a:latin typeface="Libre Baskerville"/>
              <a:ea typeface="Libre Baskerville"/>
              <a:cs typeface="Libre Baskerville"/>
              <a:sym typeface="Libre Baskerville"/>
            </a:endParaRPr>
          </a:p>
          <a:p>
            <a:pPr marL="457200" lvl="0" indent="-308610"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Luckily cases of bullying are rare.</a:t>
            </a:r>
            <a:endParaRPr>
              <a:solidFill>
                <a:srgbClr val="000066"/>
              </a:solidFill>
              <a:latin typeface="Libre Baskerville"/>
              <a:ea typeface="Libre Baskerville"/>
              <a:cs typeface="Libre Baskerville"/>
              <a:sym typeface="Libre Baskerville"/>
            </a:endParaRPr>
          </a:p>
          <a:p>
            <a:pPr marL="457200" lvl="0" indent="-308610"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Where we do identify bullying we do issue sanctions but we also work with families and students to find out why they are bullying and treat each case on an individual basis to try and prevent it happening again.</a:t>
            </a:r>
            <a:endParaRPr>
              <a:solidFill>
                <a:srgbClr val="000066"/>
              </a:solidFill>
              <a:latin typeface="Libre Baskerville"/>
              <a:ea typeface="Libre Baskerville"/>
              <a:cs typeface="Libre Baskerville"/>
              <a:sym typeface="Libre Baskerville"/>
            </a:endParaRPr>
          </a:p>
        </p:txBody>
      </p:sp>
      <p:sp>
        <p:nvSpPr>
          <p:cNvPr id="169" name="Google Shape;169;g2c2be55b5f8_0_1"/>
          <p:cNvSpPr txBox="1"/>
          <p:nvPr/>
        </p:nvSpPr>
        <p:spPr>
          <a:xfrm>
            <a:off x="202425" y="247125"/>
            <a:ext cx="7124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a:solidFill>
                  <a:srgbClr val="000066"/>
                </a:solidFill>
                <a:latin typeface="Libre Baskerville"/>
                <a:ea typeface="Libre Baskerville"/>
                <a:cs typeface="Libre Baskerville"/>
                <a:sym typeface="Libre Baskerville"/>
              </a:rPr>
              <a:t>Friendship Issues</a:t>
            </a:r>
            <a:endParaRPr sz="6000" b="0" i="0" u="none" strike="noStrike" cap="none">
              <a:solidFill>
                <a:srgbClr val="000066"/>
              </a:solidFill>
              <a:latin typeface="Libre Baskerville"/>
              <a:ea typeface="Libre Baskerville"/>
              <a:cs typeface="Libre Baskerville"/>
              <a:sym typeface="Libre Baskerville"/>
            </a:endParaRPr>
          </a:p>
        </p:txBody>
      </p:sp>
      <p:pic>
        <p:nvPicPr>
          <p:cNvPr id="170" name="Google Shape;170;g2c2be55b5f8_0_1"/>
          <p:cNvPicPr preferRelativeResize="0"/>
          <p:nvPr/>
        </p:nvPicPr>
        <p:blipFill>
          <a:blip r:embed="rId4">
            <a:alphaModFix/>
          </a:blip>
          <a:stretch>
            <a:fillRect/>
          </a:stretch>
        </p:blipFill>
        <p:spPr>
          <a:xfrm>
            <a:off x="6397725" y="2071525"/>
            <a:ext cx="2506050" cy="3540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2"/>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76" name="Google Shape;176;p12"/>
          <p:cNvSpPr txBox="1">
            <a:spLocks noGrp="1"/>
          </p:cNvSpPr>
          <p:nvPr>
            <p:ph type="body" idx="1"/>
          </p:nvPr>
        </p:nvSpPr>
        <p:spPr>
          <a:xfrm>
            <a:off x="436200" y="2335426"/>
            <a:ext cx="8250600" cy="3444073"/>
          </a:xfrm>
          <a:prstGeom prst="rect">
            <a:avLst/>
          </a:prstGeom>
          <a:noFill/>
          <a:ln>
            <a:noFill/>
          </a:ln>
        </p:spPr>
        <p:txBody>
          <a:bodyPr spcFirstLastPara="1" wrap="square" lIns="91425" tIns="45700" rIns="91425" bIns="45700" anchor="t" anchorCtr="0">
            <a:normAutofit fontScale="55000" lnSpcReduction="20000"/>
          </a:bodyPr>
          <a:lstStyle/>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Teachers and support staff </a:t>
            </a:r>
            <a:r>
              <a:rPr lang="en-GB" b="1">
                <a:solidFill>
                  <a:srgbClr val="000066"/>
                </a:solidFill>
                <a:latin typeface="Libre Baskerville"/>
                <a:ea typeface="Libre Baskerville"/>
                <a:cs typeface="Libre Baskerville"/>
                <a:sym typeface="Libre Baskerville"/>
              </a:rPr>
              <a:t>volunteer</a:t>
            </a:r>
            <a:r>
              <a:rPr lang="en-GB">
                <a:solidFill>
                  <a:srgbClr val="000066"/>
                </a:solidFill>
                <a:latin typeface="Libre Baskerville"/>
                <a:ea typeface="Libre Baskerville"/>
                <a:cs typeface="Libre Baskerville"/>
                <a:sym typeface="Libre Baskerville"/>
              </a:rPr>
              <a:t> to run extra-curricular activities.</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They do not get paid to run these activities.</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do have a wide range of activities each day.  These can be found on the school website: </a:t>
            </a:r>
            <a:r>
              <a:rPr lang="en-GB" u="sng">
                <a:solidFill>
                  <a:schemeClr val="hlink"/>
                </a:solidFill>
                <a:latin typeface="Libre Baskerville"/>
                <a:ea typeface="Libre Baskerville"/>
                <a:cs typeface="Libre Baskerville"/>
                <a:sym typeface="Libre Baskerville"/>
                <a:hlinkClick r:id="rId4"/>
              </a:rPr>
              <a:t>https://lsg.kevibham.org/students/extra-curricular/</a:t>
            </a:r>
            <a:r>
              <a:rPr lang="en-GB">
                <a:solidFill>
                  <a:srgbClr val="000066"/>
                </a:solidFill>
                <a:latin typeface="Libre Baskerville"/>
                <a:ea typeface="Libre Baskerville"/>
                <a:cs typeface="Libre Baskerville"/>
                <a:sym typeface="Libre Baskerville"/>
              </a:rPr>
              <a:t> </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Therefore what we can offer is based on what staff are willing to provide</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are also reliant on staff having the skills to provide the clubs.</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If students have ideas for extra-curricular activities, they can discuss with their teachers e.g.  graphic design/coding/app - they might speak to their computing teacher to see if anyone has the skills to lead a club in this area.</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Alternatively they can raise this with the school council rep - who can ask at their school council meeting.</a:t>
            </a:r>
            <a:endParaRPr>
              <a:solidFill>
                <a:srgbClr val="000066"/>
              </a:solidFill>
              <a:latin typeface="Libre Baskerville"/>
              <a:ea typeface="Libre Baskerville"/>
              <a:cs typeface="Libre Baskerville"/>
              <a:sym typeface="Libre Baskerville"/>
            </a:endParaRPr>
          </a:p>
        </p:txBody>
      </p:sp>
      <p:sp>
        <p:nvSpPr>
          <p:cNvPr id="177" name="Google Shape;177;p12"/>
          <p:cNvSpPr txBox="1"/>
          <p:nvPr/>
        </p:nvSpPr>
        <p:spPr>
          <a:xfrm>
            <a:off x="401595" y="247135"/>
            <a:ext cx="6561437"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b="0" i="0" u="none" strike="noStrike" cap="none">
                <a:solidFill>
                  <a:srgbClr val="000066"/>
                </a:solidFill>
                <a:latin typeface="Libre Baskerville"/>
                <a:ea typeface="Libre Baskerville"/>
                <a:cs typeface="Libre Baskerville"/>
                <a:sym typeface="Libre Baskerville"/>
              </a:rPr>
              <a:t>Enrichment opportunities </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2"/>
          <p:cNvSpPr txBox="1">
            <a:spLocks noGrp="1"/>
          </p:cNvSpPr>
          <p:nvPr>
            <p:ph type="body" idx="1"/>
          </p:nvPr>
        </p:nvSpPr>
        <p:spPr>
          <a:xfrm>
            <a:off x="436200" y="1569308"/>
            <a:ext cx="8250600" cy="4210192"/>
          </a:xfrm>
          <a:prstGeom prst="rect">
            <a:avLst/>
          </a:prstGeom>
          <a:noFill/>
          <a:ln>
            <a:noFill/>
          </a:ln>
        </p:spPr>
        <p:txBody>
          <a:bodyPr spcFirstLastPara="1" wrap="square" lIns="91425" tIns="45700" rIns="91425" bIns="45700" anchor="t" anchorCtr="0">
            <a:noAutofit/>
          </a:bodyPr>
          <a:lstStyle/>
          <a:p>
            <a:pPr marL="342900" lvl="0" indent="-139700" algn="l" rtl="0">
              <a:lnSpc>
                <a:spcPct val="90000"/>
              </a:lnSpc>
              <a:spcBef>
                <a:spcPts val="0"/>
              </a:spcBef>
              <a:spcAft>
                <a:spcPts val="0"/>
              </a:spcAft>
              <a:buSzPts val="3200"/>
              <a:buNone/>
            </a:pPr>
            <a:r>
              <a:rPr lang="en-GB" sz="2120" u="sng">
                <a:solidFill>
                  <a:srgbClr val="000066"/>
                </a:solidFill>
                <a:latin typeface="Libre Baskerville"/>
                <a:ea typeface="Libre Baskerville"/>
                <a:cs typeface="Libre Baskerville"/>
                <a:sym typeface="Libre Baskerville"/>
              </a:rPr>
              <a:t>How do Parent update meetings work?</a:t>
            </a:r>
            <a:endParaRPr sz="2120"/>
          </a:p>
          <a:p>
            <a:pPr marL="660400" lvl="0" indent="-419100" algn="l" rtl="0">
              <a:lnSpc>
                <a:spcPct val="90000"/>
              </a:lnSpc>
              <a:spcBef>
                <a:spcPts val="0"/>
              </a:spcBef>
              <a:spcAft>
                <a:spcPts val="0"/>
              </a:spcAft>
              <a:buSzPts val="2600"/>
              <a:buChar char="•"/>
            </a:pPr>
            <a:r>
              <a:rPr lang="en-GB" sz="2120">
                <a:solidFill>
                  <a:srgbClr val="000066"/>
                </a:solidFill>
                <a:latin typeface="Libre Baskerville"/>
                <a:ea typeface="Libre Baskerville"/>
                <a:cs typeface="Libre Baskerville"/>
                <a:sym typeface="Libre Baskerville"/>
              </a:rPr>
              <a:t>Microphones should be on mute throughout the session.</a:t>
            </a:r>
            <a:endParaRPr sz="2120"/>
          </a:p>
          <a:p>
            <a:pPr marL="660400" lvl="0" indent="-419100" algn="l" rtl="0">
              <a:lnSpc>
                <a:spcPct val="90000"/>
              </a:lnSpc>
              <a:spcBef>
                <a:spcPts val="0"/>
              </a:spcBef>
              <a:spcAft>
                <a:spcPts val="0"/>
              </a:spcAft>
              <a:buSzPts val="2600"/>
              <a:buChar char="•"/>
            </a:pPr>
            <a:r>
              <a:rPr lang="en-GB" sz="2120">
                <a:solidFill>
                  <a:srgbClr val="000066"/>
                </a:solidFill>
                <a:latin typeface="Libre Baskerville"/>
                <a:ea typeface="Libre Baskerville"/>
                <a:cs typeface="Libre Baskerville"/>
                <a:sym typeface="Libre Baskerville"/>
              </a:rPr>
              <a:t>Only questions submitted in advance will be answered.  </a:t>
            </a:r>
            <a:endParaRPr sz="2120">
              <a:solidFill>
                <a:srgbClr val="000066"/>
              </a:solidFill>
              <a:latin typeface="Libre Baskerville"/>
              <a:ea typeface="Libre Baskerville"/>
              <a:cs typeface="Libre Baskerville"/>
              <a:sym typeface="Libre Baskerville"/>
            </a:endParaRPr>
          </a:p>
          <a:p>
            <a:pPr marL="660400" lvl="0" indent="-419100" algn="l" rtl="0">
              <a:lnSpc>
                <a:spcPct val="90000"/>
              </a:lnSpc>
              <a:spcBef>
                <a:spcPts val="0"/>
              </a:spcBef>
              <a:spcAft>
                <a:spcPts val="0"/>
              </a:spcAft>
              <a:buSzPts val="2600"/>
              <a:buChar char="•"/>
            </a:pPr>
            <a:r>
              <a:rPr lang="en-GB" sz="2120">
                <a:solidFill>
                  <a:srgbClr val="000066"/>
                </a:solidFill>
                <a:latin typeface="Libre Baskerville"/>
                <a:ea typeface="Libre Baskerville"/>
                <a:cs typeface="Libre Baskerville"/>
                <a:sym typeface="Libre Baskerville"/>
              </a:rPr>
              <a:t>Questions with a similar theme will be grouped together.</a:t>
            </a:r>
            <a:endParaRPr sz="2120">
              <a:solidFill>
                <a:srgbClr val="000066"/>
              </a:solidFill>
              <a:latin typeface="Libre Baskerville"/>
              <a:ea typeface="Libre Baskerville"/>
              <a:cs typeface="Libre Baskerville"/>
              <a:sym typeface="Libre Baskerville"/>
            </a:endParaRPr>
          </a:p>
          <a:p>
            <a:pPr marL="660400" lvl="0" indent="-419100" algn="l" rtl="0">
              <a:lnSpc>
                <a:spcPct val="90000"/>
              </a:lnSpc>
              <a:spcBef>
                <a:spcPts val="0"/>
              </a:spcBef>
              <a:spcAft>
                <a:spcPts val="0"/>
              </a:spcAft>
              <a:buSzPts val="2600"/>
              <a:buChar char="•"/>
            </a:pPr>
            <a:r>
              <a:rPr lang="en-GB" sz="2120">
                <a:solidFill>
                  <a:srgbClr val="000066"/>
                </a:solidFill>
                <a:latin typeface="Libre Baskerville"/>
                <a:ea typeface="Libre Baskerville"/>
                <a:cs typeface="Libre Baskerville"/>
                <a:sym typeface="Libre Baskerville"/>
              </a:rPr>
              <a:t>No recording of the presentation – notes will be taken and uploaded on to the school website.</a:t>
            </a:r>
            <a:endParaRPr sz="2120"/>
          </a:p>
          <a:p>
            <a:pPr marL="660400" lvl="0" indent="-419100" algn="l" rtl="0">
              <a:lnSpc>
                <a:spcPct val="90000"/>
              </a:lnSpc>
              <a:spcBef>
                <a:spcPts val="0"/>
              </a:spcBef>
              <a:spcAft>
                <a:spcPts val="0"/>
              </a:spcAft>
              <a:buSzPts val="2600"/>
              <a:buChar char="•"/>
            </a:pPr>
            <a:r>
              <a:rPr lang="en-GB" sz="2120">
                <a:solidFill>
                  <a:srgbClr val="000066"/>
                </a:solidFill>
                <a:latin typeface="Libre Baskerville"/>
                <a:ea typeface="Libre Baskerville"/>
                <a:cs typeface="Libre Baskerville"/>
                <a:sym typeface="Libre Baskerville"/>
              </a:rPr>
              <a:t>Any questions arising from today's session should be emailed to Mrs Allport via </a:t>
            </a:r>
            <a:r>
              <a:rPr lang="en-GB" sz="2120" u="sng">
                <a:solidFill>
                  <a:srgbClr val="000066"/>
                </a:solidFill>
                <a:latin typeface="Libre Baskerville"/>
                <a:ea typeface="Libre Baskerville"/>
                <a:cs typeface="Libre Baskerville"/>
                <a:sym typeface="Libre Baskerville"/>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PA@lsg.kevibham.org</a:t>
            </a:r>
            <a:r>
              <a:rPr lang="en-GB" sz="2120">
                <a:solidFill>
                  <a:srgbClr val="000066"/>
                </a:solidFill>
                <a:latin typeface="Libre Baskerville"/>
                <a:ea typeface="Libre Baskerville"/>
                <a:cs typeface="Libre Baskerville"/>
                <a:sym typeface="Libre Baskerville"/>
              </a:rPr>
              <a:t> who will arrange for someone to contact you.</a:t>
            </a:r>
            <a:endParaRPr sz="2120">
              <a:solidFill>
                <a:srgbClr val="000066"/>
              </a:solidFill>
              <a:latin typeface="Libre Baskerville"/>
              <a:ea typeface="Libre Baskerville"/>
              <a:cs typeface="Libre Baskerville"/>
              <a:sym typeface="Libre Baskerville"/>
            </a:endParaRPr>
          </a:p>
        </p:txBody>
      </p:sp>
      <p:sp>
        <p:nvSpPr>
          <p:cNvPr id="92" name="Google Shape;92;p2"/>
          <p:cNvSpPr txBox="1"/>
          <p:nvPr/>
        </p:nvSpPr>
        <p:spPr>
          <a:xfrm>
            <a:off x="389239" y="247135"/>
            <a:ext cx="656143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b="0" i="0" u="none" strike="noStrike" cap="none">
                <a:solidFill>
                  <a:srgbClr val="000066"/>
                </a:solidFill>
                <a:latin typeface="Libre Baskerville"/>
                <a:ea typeface="Libre Baskerville"/>
                <a:cs typeface="Libre Baskerville"/>
                <a:sym typeface="Libre Baskerville"/>
              </a:rPr>
              <a:t>Welcome</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3"/>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8" name="Google Shape;98;p3"/>
          <p:cNvSpPr txBox="1">
            <a:spLocks noGrp="1"/>
          </p:cNvSpPr>
          <p:nvPr>
            <p:ph type="body" idx="1"/>
          </p:nvPr>
        </p:nvSpPr>
        <p:spPr>
          <a:xfrm>
            <a:off x="436200" y="1902300"/>
            <a:ext cx="8250600" cy="3877200"/>
          </a:xfrm>
          <a:prstGeom prst="rect">
            <a:avLst/>
          </a:prstGeom>
          <a:noFill/>
          <a:ln>
            <a:noFill/>
          </a:ln>
        </p:spPr>
        <p:txBody>
          <a:bodyPr spcFirstLastPara="1" wrap="square" lIns="91425" tIns="45700" rIns="91425" bIns="45700" anchor="t" anchorCtr="0">
            <a:normAutofit fontScale="55000"/>
          </a:bodyPr>
          <a:lstStyle/>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There are no plans currently to review the uniform policy.  This is because there was a full consultation in 2022.</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The uniform policy at that point was relaxed slightly to allow for more items to be purchased from high street retailers.  The cost of uniform was also considered and meets DfE guidance.</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have lots of student and parent voice opportunities and since the uniform was changed - we receive very little negative feedback about our uniform policy.</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are open throughout the Y6 admissions that we do have a tight uniform policy and therefore parents/students are aware of our expectations when they apply.</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believe that by ’sweating the small stuff’ and having a tight uniform policy, it contributes to the generally calm and well behaved environment in the school.</a:t>
            </a:r>
            <a:endParaRPr>
              <a:solidFill>
                <a:srgbClr val="000066"/>
              </a:solidFill>
              <a:latin typeface="Libre Baskerville"/>
              <a:ea typeface="Libre Baskerville"/>
              <a:cs typeface="Libre Baskerville"/>
              <a:sym typeface="Libre Baskerville"/>
            </a:endParaRPr>
          </a:p>
        </p:txBody>
      </p:sp>
      <p:sp>
        <p:nvSpPr>
          <p:cNvPr id="99" name="Google Shape;99;p3"/>
          <p:cNvSpPr txBox="1"/>
          <p:nvPr/>
        </p:nvSpPr>
        <p:spPr>
          <a:xfrm>
            <a:off x="436200" y="297967"/>
            <a:ext cx="656143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b="0" i="0" u="none" strike="noStrike" cap="none">
                <a:solidFill>
                  <a:srgbClr val="000066"/>
                </a:solidFill>
                <a:latin typeface="Libre Baskerville"/>
                <a:ea typeface="Libre Baskerville"/>
                <a:cs typeface="Libre Baskerville"/>
                <a:sym typeface="Libre Baskerville"/>
              </a:rPr>
              <a:t>Uniform</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05" name="Google Shape;105;p4"/>
          <p:cNvSpPr txBox="1">
            <a:spLocks noGrp="1"/>
          </p:cNvSpPr>
          <p:nvPr>
            <p:ph type="body" idx="1"/>
          </p:nvPr>
        </p:nvSpPr>
        <p:spPr>
          <a:xfrm>
            <a:off x="200800" y="1325700"/>
            <a:ext cx="7534500" cy="4516500"/>
          </a:xfrm>
          <a:prstGeom prst="rect">
            <a:avLst/>
          </a:prstGeom>
          <a:noFill/>
          <a:ln>
            <a:noFill/>
          </a:ln>
        </p:spPr>
        <p:txBody>
          <a:bodyPr spcFirstLastPara="1" wrap="square" lIns="91425" tIns="45700" rIns="91425" bIns="45700" anchor="t" anchorCtr="0">
            <a:normAutofit fontScale="62500" lnSpcReduction="20000"/>
          </a:bodyPr>
          <a:lstStyle/>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have three assessment points across the year. Two interim reports and one full report.</a:t>
            </a:r>
            <a:endParaRPr>
              <a:solidFill>
                <a:srgbClr val="000066"/>
              </a:solidFill>
              <a:latin typeface="Libre Baskerville"/>
              <a:ea typeface="Libre Baskerville"/>
              <a:cs typeface="Libre Baskerville"/>
              <a:sym typeface="Libre Baskerville"/>
            </a:endParaRPr>
          </a:p>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Most assessments will take place in normal lessons and might include classwork and homework.</a:t>
            </a:r>
            <a:endParaRPr>
              <a:solidFill>
                <a:srgbClr val="000066"/>
              </a:solidFill>
              <a:latin typeface="Libre Baskerville"/>
              <a:ea typeface="Libre Baskerville"/>
              <a:cs typeface="Libre Baskerville"/>
              <a:sym typeface="Libre Baskerville"/>
            </a:endParaRPr>
          </a:p>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The exception to this is the final assessment point which will be based on end of year exams.</a:t>
            </a:r>
            <a:endParaRPr>
              <a:solidFill>
                <a:srgbClr val="000066"/>
              </a:solidFill>
              <a:latin typeface="Libre Baskerville"/>
              <a:ea typeface="Libre Baskerville"/>
              <a:cs typeface="Libre Baskerville"/>
              <a:sym typeface="Libre Baskerville"/>
            </a:endParaRPr>
          </a:p>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To decide if KS3 students are meeting or exceeding expectations we will look at their KS2 results to see if they are making expected progress from their starting point - this means that one student might be ‘meeting’ expectations even with a lower mark their their friends who might be ‘exceeding’.  </a:t>
            </a:r>
            <a:endParaRPr>
              <a:solidFill>
                <a:srgbClr val="000066"/>
              </a:solidFill>
              <a:latin typeface="Libre Baskerville"/>
              <a:ea typeface="Libre Baskerville"/>
              <a:cs typeface="Libre Baskerville"/>
              <a:sym typeface="Libre Baskerville"/>
            </a:endParaRPr>
          </a:p>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If we see that a student is constantly exceeding expectations in a subject, then we might review expectations to ensure that students are constantly challenged to be the best they can be.</a:t>
            </a:r>
            <a:endParaRPr>
              <a:solidFill>
                <a:srgbClr val="000066"/>
              </a:solidFill>
              <a:latin typeface="Libre Baskerville"/>
              <a:ea typeface="Libre Baskerville"/>
              <a:cs typeface="Libre Baskerville"/>
              <a:sym typeface="Libre Baskerville"/>
            </a:endParaRPr>
          </a:p>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In Y9 students will be allocated ‘target grades’ based on FFT and prior progress.</a:t>
            </a:r>
            <a:endParaRPr>
              <a:solidFill>
                <a:srgbClr val="000066"/>
              </a:solidFill>
              <a:latin typeface="Libre Baskerville"/>
              <a:ea typeface="Libre Baskerville"/>
              <a:cs typeface="Libre Baskerville"/>
              <a:sym typeface="Libre Baskerville"/>
            </a:endParaRPr>
          </a:p>
        </p:txBody>
      </p:sp>
      <p:sp>
        <p:nvSpPr>
          <p:cNvPr id="106" name="Google Shape;106;p4"/>
          <p:cNvSpPr txBox="1"/>
          <p:nvPr/>
        </p:nvSpPr>
        <p:spPr>
          <a:xfrm>
            <a:off x="436195" y="247135"/>
            <a:ext cx="65613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a:solidFill>
                  <a:srgbClr val="000066"/>
                </a:solidFill>
                <a:latin typeface="Libre Baskerville"/>
                <a:ea typeface="Libre Baskerville"/>
                <a:cs typeface="Libre Baskerville"/>
                <a:sym typeface="Libre Baskerville"/>
              </a:rPr>
              <a:t>Assessment</a:t>
            </a:r>
            <a:r>
              <a:rPr lang="en-GB" sz="6000" b="0" i="0" u="none" strike="noStrike" cap="none">
                <a:solidFill>
                  <a:srgbClr val="000066"/>
                </a:solidFill>
                <a:latin typeface="Libre Baskerville"/>
                <a:ea typeface="Libre Baskerville"/>
                <a:cs typeface="Libre Baskerville"/>
                <a:sym typeface="Libre Baskerville"/>
              </a:rPr>
              <a:t> </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12" name="Google Shape;112;p5"/>
          <p:cNvSpPr txBox="1">
            <a:spLocks noGrp="1"/>
          </p:cNvSpPr>
          <p:nvPr>
            <p:ph type="body" idx="1"/>
          </p:nvPr>
        </p:nvSpPr>
        <p:spPr>
          <a:xfrm>
            <a:off x="436200" y="1902300"/>
            <a:ext cx="8250600" cy="3877200"/>
          </a:xfrm>
          <a:prstGeom prst="rect">
            <a:avLst/>
          </a:prstGeom>
          <a:noFill/>
          <a:ln>
            <a:noFill/>
          </a:ln>
        </p:spPr>
        <p:txBody>
          <a:bodyPr spcFirstLastPara="1" wrap="square" lIns="91425" tIns="45700" rIns="91425" bIns="45700" anchor="t" anchorCtr="0">
            <a:normAutofit fontScale="55000"/>
          </a:bodyPr>
          <a:lstStyle/>
          <a:p>
            <a:pPr marL="457200" lvl="0" indent="-291465" algn="l" rtl="0">
              <a:spcBef>
                <a:spcPts val="36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Homework is set on a weekly basis based on a recommended homework timetable that is published on the school website: </a:t>
            </a:r>
            <a:r>
              <a:rPr lang="en-GB" u="sng">
                <a:solidFill>
                  <a:schemeClr val="hlink"/>
                </a:solidFill>
                <a:latin typeface="Libre Baskerville"/>
                <a:ea typeface="Libre Baskerville"/>
                <a:cs typeface="Libre Baskerville"/>
                <a:sym typeface="Libre Baskerville"/>
                <a:hlinkClick r:id="rId4"/>
              </a:rPr>
              <a:t>https://lsg.kevibham.org/homework/</a:t>
            </a:r>
            <a:r>
              <a:rPr lang="en-GB">
                <a:solidFill>
                  <a:srgbClr val="000066"/>
                </a:solidFill>
                <a:latin typeface="Libre Baskerville"/>
                <a:ea typeface="Libre Baskerville"/>
                <a:cs typeface="Libre Baskerville"/>
                <a:sym typeface="Libre Baskerville"/>
              </a:rPr>
              <a:t> </a:t>
            </a:r>
            <a:endParaRPr>
              <a:solidFill>
                <a:srgbClr val="000066"/>
              </a:solidFill>
              <a:latin typeface="Libre Baskerville"/>
              <a:ea typeface="Libre Baskerville"/>
              <a:cs typeface="Libre Baskerville"/>
              <a:sym typeface="Libre Baskerville"/>
            </a:endParaRPr>
          </a:p>
          <a:p>
            <a:pPr marL="457200" lvl="0" indent="-291465" algn="l" rtl="0">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Homework is a mixture of online tasks, worksheets, revision, practical activities etc.</a:t>
            </a:r>
            <a:endParaRPr>
              <a:solidFill>
                <a:srgbClr val="000066"/>
              </a:solidFill>
              <a:latin typeface="Libre Baskerville"/>
              <a:ea typeface="Libre Baskerville"/>
              <a:cs typeface="Libre Baskerville"/>
              <a:sym typeface="Libre Baskerville"/>
            </a:endParaRPr>
          </a:p>
          <a:p>
            <a:pPr marL="457200" lvl="0" indent="-291465" algn="l" rtl="0">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Not all homework will be marked by teachers, we will assess completion via a range of methods e.g. self assessment, peer assessment, low stakes assessments in class, exams. </a:t>
            </a:r>
            <a:endParaRPr>
              <a:solidFill>
                <a:srgbClr val="000066"/>
              </a:solidFill>
              <a:latin typeface="Libre Baskerville"/>
              <a:ea typeface="Libre Baskerville"/>
              <a:cs typeface="Libre Baskerville"/>
              <a:sym typeface="Libre Baskerville"/>
            </a:endParaRPr>
          </a:p>
          <a:p>
            <a:pPr marL="457200" lvl="0" indent="-291465" algn="l" rtl="0">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Parents can see what homework has been set via their Class charts account.  If you haven’t already been able to log on, please email the office who will be able to advise you how to access your account. </a:t>
            </a:r>
            <a:endParaRPr>
              <a:solidFill>
                <a:srgbClr val="000066"/>
              </a:solidFill>
              <a:latin typeface="Libre Baskerville"/>
              <a:ea typeface="Libre Baskerville"/>
              <a:cs typeface="Libre Baskerville"/>
              <a:sym typeface="Libre Baskerville"/>
            </a:endParaRPr>
          </a:p>
          <a:p>
            <a:pPr marL="457200" lvl="0" indent="-291465" algn="l" rtl="0">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If students don’t have enough homework set/want to do extra, they are encouraged to read, go on GCSE pod, revisit work etc.</a:t>
            </a:r>
            <a:endParaRPr>
              <a:solidFill>
                <a:srgbClr val="000066"/>
              </a:solidFill>
              <a:latin typeface="Libre Baskerville"/>
              <a:ea typeface="Libre Baskerville"/>
              <a:cs typeface="Libre Baskerville"/>
              <a:sym typeface="Libre Baskerville"/>
            </a:endParaRPr>
          </a:p>
        </p:txBody>
      </p:sp>
      <p:sp>
        <p:nvSpPr>
          <p:cNvPr id="113" name="Google Shape;113;p5"/>
          <p:cNvSpPr txBox="1"/>
          <p:nvPr/>
        </p:nvSpPr>
        <p:spPr>
          <a:xfrm>
            <a:off x="370703" y="240957"/>
            <a:ext cx="656143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b="0" i="0" u="none" strike="noStrike" cap="none">
                <a:solidFill>
                  <a:srgbClr val="000066"/>
                </a:solidFill>
                <a:latin typeface="Libre Baskerville"/>
                <a:ea typeface="Libre Baskerville"/>
                <a:cs typeface="Libre Baskerville"/>
                <a:sym typeface="Libre Baskerville"/>
              </a:rPr>
              <a:t>Homework</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2c23f891174_0_11"/>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19" name="Google Shape;119;g2c23f891174_0_11"/>
          <p:cNvSpPr txBox="1">
            <a:spLocks noGrp="1"/>
          </p:cNvSpPr>
          <p:nvPr>
            <p:ph type="body" idx="1"/>
          </p:nvPr>
        </p:nvSpPr>
        <p:spPr>
          <a:xfrm>
            <a:off x="446700" y="4811600"/>
            <a:ext cx="8250600" cy="11250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360"/>
              </a:spcBef>
              <a:spcAft>
                <a:spcPts val="0"/>
              </a:spcAft>
              <a:buNone/>
            </a:pPr>
            <a:r>
              <a:rPr lang="en-GB">
                <a:solidFill>
                  <a:srgbClr val="000066"/>
                </a:solidFill>
                <a:latin typeface="Libre Baskerville"/>
                <a:ea typeface="Libre Baskerville"/>
                <a:cs typeface="Libre Baskerville"/>
                <a:sym typeface="Libre Baskerville"/>
              </a:rPr>
              <a:t>All homework set across the whole school can be seen via the following link: </a:t>
            </a:r>
            <a:r>
              <a:rPr lang="en-GB" u="sng">
                <a:solidFill>
                  <a:schemeClr val="hlink"/>
                </a:solidFill>
                <a:latin typeface="Libre Baskerville"/>
                <a:ea typeface="Libre Baskerville"/>
                <a:cs typeface="Libre Baskerville"/>
                <a:sym typeface="Libre Baskerville"/>
                <a:hlinkClick r:id="rId4"/>
              </a:rPr>
              <a:t>https://www.classcharts.com/homework/calendar/King-Edward-VI-Lordswood-School-for-Girls</a:t>
            </a:r>
            <a:r>
              <a:rPr lang="en-GB">
                <a:solidFill>
                  <a:srgbClr val="000066"/>
                </a:solidFill>
                <a:latin typeface="Libre Baskerville"/>
                <a:ea typeface="Libre Baskerville"/>
                <a:cs typeface="Libre Baskerville"/>
                <a:sym typeface="Libre Baskerville"/>
              </a:rPr>
              <a:t> </a:t>
            </a:r>
            <a:endParaRPr>
              <a:solidFill>
                <a:srgbClr val="000066"/>
              </a:solidFill>
              <a:latin typeface="Libre Baskerville"/>
              <a:ea typeface="Libre Baskerville"/>
              <a:cs typeface="Libre Baskerville"/>
              <a:sym typeface="Libre Baskerville"/>
            </a:endParaRPr>
          </a:p>
        </p:txBody>
      </p:sp>
      <p:pic>
        <p:nvPicPr>
          <p:cNvPr id="120" name="Google Shape;120;g2c23f891174_0_11"/>
          <p:cNvPicPr preferRelativeResize="0"/>
          <p:nvPr/>
        </p:nvPicPr>
        <p:blipFill>
          <a:blip r:embed="rId5">
            <a:alphaModFix/>
          </a:blip>
          <a:stretch>
            <a:fillRect/>
          </a:stretch>
        </p:blipFill>
        <p:spPr>
          <a:xfrm>
            <a:off x="222800" y="355298"/>
            <a:ext cx="7535375" cy="4236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2c29d2a6766_0_2"/>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26" name="Google Shape;126;g2c29d2a6766_0_2"/>
          <p:cNvSpPr txBox="1">
            <a:spLocks noGrp="1"/>
          </p:cNvSpPr>
          <p:nvPr>
            <p:ph type="body" idx="1"/>
          </p:nvPr>
        </p:nvSpPr>
        <p:spPr>
          <a:xfrm>
            <a:off x="106625" y="1484600"/>
            <a:ext cx="8250600" cy="4247700"/>
          </a:xfrm>
          <a:prstGeom prst="rect">
            <a:avLst/>
          </a:prstGeom>
          <a:noFill/>
          <a:ln>
            <a:noFill/>
          </a:ln>
        </p:spPr>
        <p:txBody>
          <a:bodyPr spcFirstLastPara="1" wrap="square" lIns="91425" tIns="45700" rIns="91425" bIns="45700" anchor="t" anchorCtr="0">
            <a:normAutofit fontScale="55000" lnSpcReduction="20000"/>
          </a:bodyPr>
          <a:lstStyle/>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All year groups have 1 curriculum evening and 1 parents </a:t>
            </a:r>
            <a:endParaRPr>
              <a:solidFill>
                <a:srgbClr val="000066"/>
              </a:solidFill>
              <a:latin typeface="Libre Baskerville"/>
              <a:ea typeface="Libre Baskerville"/>
              <a:cs typeface="Libre Baskerville"/>
              <a:sym typeface="Libre Baskerville"/>
            </a:endParaRPr>
          </a:p>
          <a:p>
            <a:pPr marL="457200" lvl="0" indent="0" algn="l" rtl="0">
              <a:lnSpc>
                <a:spcPct val="100000"/>
              </a:lnSpc>
              <a:spcBef>
                <a:spcPts val="0"/>
              </a:spcBef>
              <a:spcAft>
                <a:spcPts val="0"/>
              </a:spcAft>
              <a:buNone/>
            </a:pPr>
            <a:r>
              <a:rPr lang="en-GB">
                <a:solidFill>
                  <a:srgbClr val="000066"/>
                </a:solidFill>
                <a:latin typeface="Libre Baskerville"/>
                <a:ea typeface="Libre Baskerville"/>
                <a:cs typeface="Libre Baskerville"/>
                <a:sym typeface="Libre Baskerville"/>
              </a:rPr>
              <a:t>evening each year </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Y7 get an additional ‘settling in’ parents evening in the autumn term.</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Except for the ‘settling in’ evening for Y7, parents evenings are all with subject teachers.  </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The time for parents evening appointments has always been 5min - being online makes no difference to this. I have worked in 7 different secondary schools and 5min is the standard amount of time per appointment.</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If they were made longer then not everyone would be able to make an appointment (120min/5 = 24 appointments).</a:t>
            </a:r>
            <a:endParaRPr>
              <a:solidFill>
                <a:srgbClr val="000066"/>
              </a:solidFill>
              <a:latin typeface="Libre Baskerville"/>
              <a:ea typeface="Libre Baskerville"/>
              <a:cs typeface="Libre Baskerville"/>
              <a:sym typeface="Libre Baskerville"/>
            </a:endParaRPr>
          </a:p>
          <a:p>
            <a:pPr marL="457200" lvl="0" indent="-291465"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Appointments are available for all teachers (unless the teacher is ill) - sadly some teachers teach several classes in the same year group - appointments for these teachers will become fully booked first.  We always ‘launch’ parents evenings appointments at a pre-advertised time so everyone has the same opportunity to book appointments.  The later you book, the less appointments will be available.</a:t>
            </a:r>
            <a:endParaRPr>
              <a:solidFill>
                <a:srgbClr val="000066"/>
              </a:solidFill>
              <a:latin typeface="Libre Baskerville"/>
              <a:ea typeface="Libre Baskerville"/>
              <a:cs typeface="Libre Baskerville"/>
              <a:sym typeface="Libre Baskerville"/>
            </a:endParaRPr>
          </a:p>
        </p:txBody>
      </p:sp>
      <p:sp>
        <p:nvSpPr>
          <p:cNvPr id="127" name="Google Shape;127;g2c29d2a6766_0_2"/>
          <p:cNvSpPr txBox="1"/>
          <p:nvPr/>
        </p:nvSpPr>
        <p:spPr>
          <a:xfrm>
            <a:off x="436200" y="297975"/>
            <a:ext cx="701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b="0" i="0" u="none" strike="noStrike" cap="none">
                <a:solidFill>
                  <a:srgbClr val="000066"/>
                </a:solidFill>
                <a:latin typeface="Libre Baskerville"/>
                <a:ea typeface="Libre Baskerville"/>
                <a:cs typeface="Libre Baskerville"/>
                <a:sym typeface="Libre Baskerville"/>
              </a:rPr>
              <a:t>Parents evenings</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6"/>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33" name="Google Shape;133;p6"/>
          <p:cNvSpPr txBox="1">
            <a:spLocks noGrp="1"/>
          </p:cNvSpPr>
          <p:nvPr>
            <p:ph type="body" idx="1"/>
          </p:nvPr>
        </p:nvSpPr>
        <p:spPr>
          <a:xfrm>
            <a:off x="-24000" y="1490400"/>
            <a:ext cx="8250600" cy="4576800"/>
          </a:xfrm>
          <a:prstGeom prst="rect">
            <a:avLst/>
          </a:prstGeom>
          <a:noFill/>
          <a:ln>
            <a:noFill/>
          </a:ln>
        </p:spPr>
        <p:txBody>
          <a:bodyPr spcFirstLastPara="1" wrap="square" lIns="91425" tIns="45700" rIns="91425" bIns="45700" anchor="t" anchorCtr="0">
            <a:normAutofit fontScale="55000" lnSpcReduction="20000"/>
          </a:bodyPr>
          <a:lstStyle/>
          <a:p>
            <a:pPr marL="457200" lvl="0" indent="-291465" algn="l" rtl="0">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Following moving to online parents evenings during covid, </a:t>
            </a:r>
            <a:endParaRPr>
              <a:solidFill>
                <a:srgbClr val="000066"/>
              </a:solidFill>
              <a:latin typeface="Libre Baskerville"/>
              <a:ea typeface="Libre Baskerville"/>
              <a:cs typeface="Libre Baskerville"/>
              <a:sym typeface="Libre Baskerville"/>
            </a:endParaRPr>
          </a:p>
          <a:p>
            <a:pPr marL="457200" lvl="0" indent="0" algn="l" rtl="0">
              <a:spcBef>
                <a:spcPts val="0"/>
              </a:spcBef>
              <a:spcAft>
                <a:spcPts val="0"/>
              </a:spcAft>
              <a:buNone/>
            </a:pPr>
            <a:r>
              <a:rPr lang="en-GB">
                <a:solidFill>
                  <a:srgbClr val="000066"/>
                </a:solidFill>
                <a:latin typeface="Libre Baskerville"/>
                <a:ea typeface="Libre Baskerville"/>
                <a:cs typeface="Libre Baskerville"/>
                <a:sym typeface="Libre Baskerville"/>
              </a:rPr>
              <a:t>a staff and parent consultation was undertaken post covid to assess which method was preferred.  73% of the school community voted for parents evenings to remain online. </a:t>
            </a:r>
            <a:endParaRPr>
              <a:solidFill>
                <a:srgbClr val="000066"/>
              </a:solidFill>
              <a:latin typeface="Libre Baskerville"/>
              <a:ea typeface="Libre Baskerville"/>
              <a:cs typeface="Libre Baskerville"/>
              <a:sym typeface="Libre Baskerville"/>
            </a:endParaRPr>
          </a:p>
          <a:p>
            <a:pPr marL="457200" lvl="0" indent="-291465" algn="l" rtl="0">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It was agreed that parent evenings would remain online.  The advantages of online parents evenings include:</a:t>
            </a:r>
            <a:endParaRPr>
              <a:solidFill>
                <a:srgbClr val="000066"/>
              </a:solidFill>
              <a:latin typeface="Libre Baskerville"/>
              <a:ea typeface="Libre Baskerville"/>
              <a:cs typeface="Libre Baskerville"/>
              <a:sym typeface="Libre Baskerville"/>
            </a:endParaRPr>
          </a:p>
          <a:p>
            <a:pPr marL="914400" lvl="1" indent="-291465" algn="l" rtl="0">
              <a:spcBef>
                <a:spcPts val="0"/>
              </a:spcBef>
              <a:spcAft>
                <a:spcPts val="0"/>
              </a:spcAft>
              <a:buClr>
                <a:srgbClr val="000066"/>
              </a:buClr>
              <a:buSzPct val="64285"/>
              <a:buFont typeface="Libre Baskerville"/>
              <a:buChar char="–"/>
            </a:pPr>
            <a:r>
              <a:rPr lang="en-GB">
                <a:solidFill>
                  <a:srgbClr val="000066"/>
                </a:solidFill>
                <a:latin typeface="Libre Baskerville"/>
                <a:ea typeface="Libre Baskerville"/>
                <a:cs typeface="Libre Baskerville"/>
                <a:sym typeface="Libre Baskerville"/>
              </a:rPr>
              <a:t>Flexibility to attend from work/home (avoiding the need to leave work early and find child care)</a:t>
            </a:r>
            <a:endParaRPr>
              <a:solidFill>
                <a:srgbClr val="000066"/>
              </a:solidFill>
              <a:latin typeface="Libre Baskerville"/>
              <a:ea typeface="Libre Baskerville"/>
              <a:cs typeface="Libre Baskerville"/>
              <a:sym typeface="Libre Baskerville"/>
            </a:endParaRPr>
          </a:p>
          <a:p>
            <a:pPr marL="914400" lvl="1" indent="-291465" algn="l" rtl="0">
              <a:spcBef>
                <a:spcPts val="0"/>
              </a:spcBef>
              <a:spcAft>
                <a:spcPts val="0"/>
              </a:spcAft>
              <a:buClr>
                <a:srgbClr val="000066"/>
              </a:buClr>
              <a:buSzPct val="64285"/>
              <a:buFont typeface="Libre Baskerville"/>
              <a:buChar char="–"/>
            </a:pPr>
            <a:r>
              <a:rPr lang="en-GB">
                <a:solidFill>
                  <a:srgbClr val="000066"/>
                </a:solidFill>
                <a:latin typeface="Libre Baskerville"/>
                <a:ea typeface="Libre Baskerville"/>
                <a:cs typeface="Libre Baskerville"/>
                <a:sym typeface="Libre Baskerville"/>
              </a:rPr>
              <a:t>Fairer - in person parents evening often leads to queue jumping and some parents taking longer than their allocated time resulting in some people not seeing all the teachers they have booked to see).</a:t>
            </a:r>
            <a:endParaRPr>
              <a:solidFill>
                <a:srgbClr val="000066"/>
              </a:solidFill>
              <a:latin typeface="Libre Baskerville"/>
              <a:ea typeface="Libre Baskerville"/>
              <a:cs typeface="Libre Baskerville"/>
              <a:sym typeface="Libre Baskerville"/>
            </a:endParaRPr>
          </a:p>
          <a:p>
            <a:pPr marL="914400" lvl="1" indent="-291465" algn="l" rtl="0">
              <a:spcBef>
                <a:spcPts val="0"/>
              </a:spcBef>
              <a:spcAft>
                <a:spcPts val="0"/>
              </a:spcAft>
              <a:buClr>
                <a:srgbClr val="000066"/>
              </a:buClr>
              <a:buSzPct val="64285"/>
              <a:buFont typeface="Libre Baskerville"/>
              <a:buChar char="–"/>
            </a:pPr>
            <a:r>
              <a:rPr lang="en-GB">
                <a:solidFill>
                  <a:srgbClr val="000066"/>
                </a:solidFill>
                <a:latin typeface="Libre Baskerville"/>
                <a:ea typeface="Libre Baskerville"/>
                <a:cs typeface="Libre Baskerville"/>
                <a:sym typeface="Libre Baskerville"/>
              </a:rPr>
              <a:t>Teachers can plan more effectively because they definitely know who they are seeing and in what order.</a:t>
            </a:r>
            <a:endParaRPr>
              <a:solidFill>
                <a:srgbClr val="000066"/>
              </a:solidFill>
              <a:latin typeface="Libre Baskerville"/>
              <a:ea typeface="Libre Baskerville"/>
              <a:cs typeface="Libre Baskerville"/>
              <a:sym typeface="Libre Baskerville"/>
            </a:endParaRPr>
          </a:p>
          <a:p>
            <a:pPr marL="914400" lvl="1" indent="-291465" algn="l" rtl="0">
              <a:spcBef>
                <a:spcPts val="0"/>
              </a:spcBef>
              <a:spcAft>
                <a:spcPts val="0"/>
              </a:spcAft>
              <a:buClr>
                <a:srgbClr val="000066"/>
              </a:buClr>
              <a:buSzPct val="64285"/>
              <a:buFont typeface="Libre Baskerville"/>
              <a:buChar char="–"/>
            </a:pPr>
            <a:r>
              <a:rPr lang="en-GB">
                <a:solidFill>
                  <a:srgbClr val="000066"/>
                </a:solidFill>
                <a:latin typeface="Libre Baskerville"/>
                <a:ea typeface="Libre Baskerville"/>
                <a:cs typeface="Libre Baskerville"/>
                <a:sym typeface="Libre Baskerville"/>
              </a:rPr>
              <a:t>People not ‘over hearing’ information about other children</a:t>
            </a:r>
            <a:endParaRPr>
              <a:solidFill>
                <a:srgbClr val="000066"/>
              </a:solidFill>
              <a:latin typeface="Libre Baskerville"/>
              <a:ea typeface="Libre Baskerville"/>
              <a:cs typeface="Libre Baskerville"/>
              <a:sym typeface="Libre Baskerville"/>
            </a:endParaRPr>
          </a:p>
          <a:p>
            <a:pPr marL="914400" lvl="1" indent="-291465" algn="l" rtl="0">
              <a:spcBef>
                <a:spcPts val="0"/>
              </a:spcBef>
              <a:spcAft>
                <a:spcPts val="0"/>
              </a:spcAft>
              <a:buClr>
                <a:srgbClr val="000066"/>
              </a:buClr>
              <a:buSzPct val="64285"/>
              <a:buFont typeface="Libre Baskerville"/>
              <a:buChar char="–"/>
            </a:pPr>
            <a:r>
              <a:rPr lang="en-GB">
                <a:solidFill>
                  <a:srgbClr val="000066"/>
                </a:solidFill>
                <a:latin typeface="Libre Baskerville"/>
                <a:ea typeface="Libre Baskerville"/>
                <a:cs typeface="Libre Baskerville"/>
                <a:sym typeface="Libre Baskerville"/>
              </a:rPr>
              <a:t>Less staff illness following parents evening (after live parents evenings, often see a spike in staff illness due to being in very close contact to so many people)</a:t>
            </a:r>
            <a:endParaRPr>
              <a:solidFill>
                <a:srgbClr val="000066"/>
              </a:solidFill>
              <a:latin typeface="Libre Baskerville"/>
              <a:ea typeface="Libre Baskerville"/>
              <a:cs typeface="Libre Baskerville"/>
              <a:sym typeface="Libre Baskerville"/>
            </a:endParaRPr>
          </a:p>
          <a:p>
            <a:pPr marL="457200" lvl="0" indent="-291465" algn="l" rtl="0">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If teachers are absent you will receive an email informing you of their absence - offering a phone call upon their return.</a:t>
            </a:r>
            <a:endParaRPr>
              <a:solidFill>
                <a:srgbClr val="000066"/>
              </a:solidFill>
              <a:latin typeface="Libre Baskerville"/>
              <a:ea typeface="Libre Baskerville"/>
              <a:cs typeface="Libre Baskerville"/>
              <a:sym typeface="Libre Baskerville"/>
            </a:endParaRPr>
          </a:p>
          <a:p>
            <a:pPr marL="457200" lvl="0" indent="-291465" algn="l" rtl="0">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If you experience technical difficulties - email </a:t>
            </a:r>
            <a:r>
              <a:rPr lang="en-GB" u="sng">
                <a:solidFill>
                  <a:schemeClr val="hlink"/>
                </a:solidFill>
                <a:latin typeface="Libre Baskerville"/>
                <a:ea typeface="Libre Baskerville"/>
                <a:cs typeface="Libre Baskerville"/>
                <a:sym typeface="Libre Baskerville"/>
                <a:hlinkClick r:id="rId4"/>
              </a:rPr>
              <a:t>office@lsg.kevibham.org</a:t>
            </a:r>
            <a:r>
              <a:rPr lang="en-GB">
                <a:solidFill>
                  <a:srgbClr val="000066"/>
                </a:solidFill>
                <a:latin typeface="Libre Baskerville"/>
                <a:ea typeface="Libre Baskerville"/>
                <a:cs typeface="Libre Baskerville"/>
                <a:sym typeface="Libre Baskerville"/>
              </a:rPr>
              <a:t> and they will organise for teachers to be in contact with you.</a:t>
            </a:r>
            <a:endParaRPr>
              <a:solidFill>
                <a:srgbClr val="000066"/>
              </a:solidFill>
              <a:latin typeface="Libre Baskerville"/>
              <a:ea typeface="Libre Baskerville"/>
              <a:cs typeface="Libre Baskerville"/>
              <a:sym typeface="Libre Baskerville"/>
            </a:endParaRPr>
          </a:p>
        </p:txBody>
      </p:sp>
      <p:sp>
        <p:nvSpPr>
          <p:cNvPr id="134" name="Google Shape;134;p6"/>
          <p:cNvSpPr txBox="1"/>
          <p:nvPr/>
        </p:nvSpPr>
        <p:spPr>
          <a:xfrm>
            <a:off x="436200" y="297975"/>
            <a:ext cx="701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b="0" i="0" u="none" strike="noStrike" cap="none">
                <a:solidFill>
                  <a:srgbClr val="000066"/>
                </a:solidFill>
                <a:latin typeface="Libre Baskerville"/>
                <a:ea typeface="Libre Baskerville"/>
                <a:cs typeface="Libre Baskerville"/>
                <a:sym typeface="Libre Baskerville"/>
              </a:rPr>
              <a:t>Parents evenings</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140" name="Google Shape;140;p7"/>
          <p:cNvSpPr txBox="1">
            <a:spLocks noGrp="1"/>
          </p:cNvSpPr>
          <p:nvPr>
            <p:ph type="body" idx="1"/>
          </p:nvPr>
        </p:nvSpPr>
        <p:spPr>
          <a:xfrm>
            <a:off x="279275" y="1594450"/>
            <a:ext cx="8250600" cy="4300200"/>
          </a:xfrm>
          <a:prstGeom prst="rect">
            <a:avLst/>
          </a:prstGeom>
          <a:noFill/>
          <a:ln>
            <a:noFill/>
          </a:ln>
        </p:spPr>
        <p:txBody>
          <a:bodyPr spcFirstLastPara="1" wrap="square" lIns="91425" tIns="45700" rIns="91425" bIns="45700" anchor="t" anchorCtr="0">
            <a:normAutofit fontScale="62500" lnSpcReduction="20000"/>
          </a:bodyPr>
          <a:lstStyle/>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Sadly due to the nature of teaching, teachers teach</a:t>
            </a:r>
            <a:endParaRPr>
              <a:solidFill>
                <a:srgbClr val="000066"/>
              </a:solidFill>
              <a:latin typeface="Libre Baskerville"/>
              <a:ea typeface="Libre Baskerville"/>
              <a:cs typeface="Libre Baskerville"/>
              <a:sym typeface="Libre Baskerville"/>
            </a:endParaRPr>
          </a:p>
          <a:p>
            <a:pPr marL="457200" lvl="0" indent="0" algn="l" rtl="0">
              <a:lnSpc>
                <a:spcPct val="100000"/>
              </a:lnSpc>
              <a:spcBef>
                <a:spcPts val="0"/>
              </a:spcBef>
              <a:spcAft>
                <a:spcPts val="0"/>
              </a:spcAft>
              <a:buNone/>
            </a:pPr>
            <a:r>
              <a:rPr lang="en-GB">
                <a:solidFill>
                  <a:srgbClr val="000066"/>
                </a:solidFill>
                <a:latin typeface="Libre Baskerville"/>
                <a:ea typeface="Libre Baskerville"/>
                <a:cs typeface="Libre Baskerville"/>
                <a:sym typeface="Libre Baskerville"/>
              </a:rPr>
              <a:t>(on average) 300 different students per week, teachers therefore get more illnesses than in other professions. </a:t>
            </a:r>
            <a:endParaRPr>
              <a:solidFill>
                <a:srgbClr val="000066"/>
              </a:solidFill>
              <a:latin typeface="Libre Baskerville"/>
              <a:ea typeface="Libre Baskerville"/>
              <a:cs typeface="Libre Baskerville"/>
              <a:sym typeface="Libre Baskerville"/>
            </a:endParaRPr>
          </a:p>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During the winter months this is always worse - this year there are several nasty colds and stomach bugs in circulation, along with an increase in COVID cases.</a:t>
            </a:r>
            <a:endParaRPr>
              <a:solidFill>
                <a:srgbClr val="000066"/>
              </a:solidFill>
              <a:latin typeface="Libre Baskerville"/>
              <a:ea typeface="Libre Baskerville"/>
              <a:cs typeface="Libre Baskerville"/>
              <a:sym typeface="Libre Baskerville"/>
            </a:endParaRPr>
          </a:p>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have also had some longer term absences due to more serious medical conditions.</a:t>
            </a:r>
            <a:endParaRPr>
              <a:solidFill>
                <a:srgbClr val="000066"/>
              </a:solidFill>
              <a:latin typeface="Libre Baskerville"/>
              <a:ea typeface="Libre Baskerville"/>
              <a:cs typeface="Libre Baskerville"/>
              <a:sym typeface="Libre Baskerville"/>
            </a:endParaRPr>
          </a:p>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We do have 2 cover supervisors who we try to use where possible for short term illnesses and they deliver the powerpoints/work provided by the teacher.</a:t>
            </a:r>
            <a:endParaRPr>
              <a:solidFill>
                <a:srgbClr val="000066"/>
              </a:solidFill>
              <a:latin typeface="Libre Baskerville"/>
              <a:ea typeface="Libre Baskerville"/>
              <a:cs typeface="Libre Baskerville"/>
              <a:sym typeface="Libre Baskerville"/>
            </a:endParaRPr>
          </a:p>
          <a:p>
            <a:pPr marL="457200" lvl="0" indent="-300037" algn="l" rtl="0">
              <a:lnSpc>
                <a:spcPct val="100000"/>
              </a:lnSpc>
              <a:spcBef>
                <a:spcPts val="0"/>
              </a:spcBef>
              <a:spcAft>
                <a:spcPts val="0"/>
              </a:spcAft>
              <a:buClr>
                <a:srgbClr val="000066"/>
              </a:buClr>
              <a:buSzPct val="56250"/>
              <a:buFont typeface="Libre Baskerville"/>
              <a:buChar char="•"/>
            </a:pPr>
            <a:r>
              <a:rPr lang="en-GB">
                <a:solidFill>
                  <a:srgbClr val="000066"/>
                </a:solidFill>
                <a:latin typeface="Libre Baskerville"/>
                <a:ea typeface="Libre Baskerville"/>
                <a:cs typeface="Libre Baskerville"/>
                <a:sym typeface="Libre Baskerville"/>
              </a:rPr>
              <a:t>Where we know that a member of staff will be off work for a longer period of time, we do look for subject specialists that can deliver the same content as their normal teacher would be covering.</a:t>
            </a:r>
            <a:endParaRPr>
              <a:solidFill>
                <a:srgbClr val="000066"/>
              </a:solidFill>
              <a:latin typeface="Libre Baskerville"/>
              <a:ea typeface="Libre Baskerville"/>
              <a:cs typeface="Libre Baskerville"/>
              <a:sym typeface="Libre Baskerville"/>
            </a:endParaRPr>
          </a:p>
          <a:p>
            <a:pPr marL="203200" lvl="0" indent="0" algn="l" rtl="0">
              <a:lnSpc>
                <a:spcPct val="100000"/>
              </a:lnSpc>
              <a:spcBef>
                <a:spcPts val="0"/>
              </a:spcBef>
              <a:spcAft>
                <a:spcPts val="0"/>
              </a:spcAft>
              <a:buSzPct val="100000"/>
              <a:buNone/>
            </a:pPr>
            <a:endParaRPr>
              <a:solidFill>
                <a:srgbClr val="000066"/>
              </a:solidFill>
              <a:latin typeface="Libre Baskerville"/>
              <a:ea typeface="Libre Baskerville"/>
              <a:cs typeface="Libre Baskerville"/>
              <a:sym typeface="Libre Baskerville"/>
            </a:endParaRPr>
          </a:p>
        </p:txBody>
      </p:sp>
      <p:sp>
        <p:nvSpPr>
          <p:cNvPr id="141" name="Google Shape;141;p7"/>
          <p:cNvSpPr txBox="1"/>
          <p:nvPr/>
        </p:nvSpPr>
        <p:spPr>
          <a:xfrm>
            <a:off x="202425" y="247125"/>
            <a:ext cx="79095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b="0" i="0" u="none" strike="noStrike" cap="none">
                <a:solidFill>
                  <a:srgbClr val="000066"/>
                </a:solidFill>
                <a:latin typeface="Libre Baskerville"/>
                <a:ea typeface="Libre Baskerville"/>
                <a:cs typeface="Libre Baskerville"/>
                <a:sym typeface="Libre Baskerville"/>
              </a:rPr>
              <a:t>Su</a:t>
            </a:r>
            <a:r>
              <a:rPr lang="en-GB" sz="6000">
                <a:solidFill>
                  <a:srgbClr val="000066"/>
                </a:solidFill>
                <a:latin typeface="Libre Baskerville"/>
                <a:ea typeface="Libre Baskerville"/>
                <a:cs typeface="Libre Baskerville"/>
                <a:sym typeface="Libre Baskerville"/>
              </a:rPr>
              <a:t>pply</a:t>
            </a:r>
            <a:r>
              <a:rPr lang="en-GB" sz="6000" b="0" i="0" u="none" strike="noStrike" cap="none">
                <a:solidFill>
                  <a:srgbClr val="000066"/>
                </a:solidFill>
                <a:latin typeface="Libre Baskerville"/>
                <a:ea typeface="Libre Baskerville"/>
                <a:cs typeface="Libre Baskerville"/>
                <a:sym typeface="Libre Baskerville"/>
              </a:rPr>
              <a:t> </a:t>
            </a:r>
            <a:r>
              <a:rPr lang="en-GB" sz="6000">
                <a:solidFill>
                  <a:srgbClr val="000066"/>
                </a:solidFill>
                <a:latin typeface="Libre Baskerville"/>
                <a:ea typeface="Libre Baskerville"/>
                <a:cs typeface="Libre Baskerville"/>
                <a:sym typeface="Libre Baskerville"/>
              </a:rPr>
              <a:t>Teachers</a:t>
            </a:r>
            <a:endParaRPr sz="6000" b="0" i="0" u="none" strike="noStrike" cap="none">
              <a:solidFill>
                <a:srgbClr val="000066"/>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1736</Words>
  <Application>Microsoft Office PowerPoint</Application>
  <PresentationFormat>On-screen Show (4:3)</PresentationFormat>
  <Paragraphs>85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Libre Baskerville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Cooney</dc:creator>
  <cp:lastModifiedBy>Sheila Allport</cp:lastModifiedBy>
  <cp:revision>1</cp:revision>
  <dcterms:modified xsi:type="dcterms:W3CDTF">2024-03-27T14:34:24Z</dcterms:modified>
</cp:coreProperties>
</file>