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67" r:id="rId4"/>
    <p:sldId id="271" r:id="rId5"/>
    <p:sldId id="273" r:id="rId6"/>
    <p:sldId id="272" r:id="rId7"/>
    <p:sldId id="270" r:id="rId8"/>
    <p:sldId id="263" r:id="rId9"/>
    <p:sldId id="269" r:id="rId10"/>
    <p:sldId id="265" r:id="rId11"/>
    <p:sldId id="262" r:id="rId12"/>
    <p:sldId id="261" r:id="rId13"/>
  </p:sldIdLst>
  <p:sldSz cx="9144000" cy="6858000" type="screen4x3"/>
  <p:notesSz cx="6858000" cy="9144000"/>
  <p:embeddedFontLst>
    <p:embeddedFont>
      <p:font typeface="Libre Baskerville" panose="020B0604020202020204" charset="0"/>
      <p:regular r:id="rId15"/>
      <p:bold r:id="rId16"/>
      <p:italic r:id="rId17"/>
    </p:embeddedFont>
    <p:embeddedFont>
      <p:font typeface="Baskerville Old Face" panose="02020602080505020303" pitchFamily="18" charset="0"/>
      <p:regular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4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071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00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692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66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49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532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51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27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09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8"/>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4174" y="1371602"/>
            <a:ext cx="4387851"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273175" y="-609598"/>
            <a:ext cx="4387851"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200152"/>
            <a:ext cx="4038600" cy="339407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200152"/>
            <a:ext cx="4038600" cy="339407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9" y="1535113"/>
            <a:ext cx="4041775"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9"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4" y="273049"/>
            <a:ext cx="3008313"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3"/>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4" y="1435103"/>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1"/>
            <a:ext cx="54864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9"/>
            <a:ext cx="54864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PA@lsg.kevibham.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18323" y="0"/>
            <a:ext cx="9162322" cy="6871741"/>
          </a:xfrm>
          <a:prstGeom prst="rect">
            <a:avLst/>
          </a:prstGeom>
          <a:noFill/>
          <a:ln>
            <a:noFill/>
          </a:ln>
        </p:spPr>
      </p:pic>
      <p:sp>
        <p:nvSpPr>
          <p:cNvPr id="85" name="Google Shape;85;p13"/>
          <p:cNvSpPr txBox="1">
            <a:spLocks noGrp="1"/>
          </p:cNvSpPr>
          <p:nvPr>
            <p:ph type="subTitle" idx="1"/>
          </p:nvPr>
        </p:nvSpPr>
        <p:spPr>
          <a:xfrm>
            <a:off x="1371600" y="6094650"/>
            <a:ext cx="6400800" cy="4242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spcBef>
                <a:spcPts val="0"/>
              </a:spcBef>
              <a:spcAft>
                <a:spcPts val="0"/>
              </a:spcAft>
              <a:buClr>
                <a:srgbClr val="888888"/>
              </a:buClr>
              <a:buSzPct val="100000"/>
              <a:buNone/>
            </a:pPr>
            <a:r>
              <a:rPr lang="en-GB" dirty="0" smtClean="0">
                <a:solidFill>
                  <a:schemeClr val="lt1"/>
                </a:solidFill>
                <a:latin typeface="Libre Baskerville"/>
                <a:ea typeface="Libre Baskerville"/>
                <a:cs typeface="Libre Baskerville"/>
                <a:sym typeface="Libre Baskerville"/>
              </a:rPr>
              <a:t>Parent Update meeting</a:t>
            </a:r>
            <a:endParaRPr dirty="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0" y="1"/>
            <a:ext cx="9168000" cy="6876000"/>
          </a:xfrm>
          <a:prstGeom prst="rect">
            <a:avLst/>
          </a:prstGeom>
          <a:noFill/>
          <a:ln>
            <a:noFill/>
          </a:ln>
        </p:spPr>
      </p:pic>
      <p:sp>
        <p:nvSpPr>
          <p:cNvPr id="91" name="Google Shape;91;p14"/>
          <p:cNvSpPr txBox="1">
            <a:spLocks noGrp="1"/>
          </p:cNvSpPr>
          <p:nvPr>
            <p:ph type="body" idx="1"/>
          </p:nvPr>
        </p:nvSpPr>
        <p:spPr>
          <a:xfrm>
            <a:off x="436200" y="1902299"/>
            <a:ext cx="8250600" cy="4214295"/>
          </a:xfrm>
          <a:prstGeom prst="rect">
            <a:avLst/>
          </a:prstGeom>
          <a:noFill/>
          <a:ln>
            <a:noFill/>
          </a:ln>
        </p:spPr>
        <p:txBody>
          <a:bodyPr spcFirstLastPara="1" wrap="square" lIns="91425" tIns="45700" rIns="91425" bIns="45700" anchor="t" anchorCtr="0">
            <a:normAutofit fontScale="55000" lnSpcReduction="20000"/>
          </a:bodyPr>
          <a:lstStyle/>
          <a:p>
            <a:pPr>
              <a:spcBef>
                <a:spcPts val="0"/>
              </a:spcBef>
              <a:buClr>
                <a:schemeClr val="bg2"/>
              </a:buClr>
              <a:buSzPct val="85000"/>
              <a:tabLst>
                <a:tab pos="88900" algn="l"/>
              </a:tabLst>
            </a:pPr>
            <a:r>
              <a:rPr lang="en-GB" dirty="0" smtClean="0">
                <a:solidFill>
                  <a:schemeClr val="bg2"/>
                </a:solidFill>
                <a:latin typeface="Baskerville Old Face" panose="02020602080505020303" pitchFamily="18" charset="0"/>
                <a:ea typeface="Libre Baskerville"/>
                <a:cs typeface="Libre Baskerville"/>
                <a:sym typeface="Libre Baskerville"/>
              </a:rPr>
              <a:t>Just to confirm we currently only have 3 long term cover teachers in school, which given that we have 80 teaching staff in school is better than the average school.</a:t>
            </a:r>
          </a:p>
          <a:p>
            <a:pPr fontAlgn="base">
              <a:tabLst>
                <a:tab pos="88900" algn="l"/>
              </a:tabLst>
            </a:pPr>
            <a:r>
              <a:rPr lang="en-GB" dirty="0">
                <a:solidFill>
                  <a:schemeClr val="bg2"/>
                </a:solidFill>
                <a:latin typeface="Baskerville Old Face" panose="02020602080505020303" pitchFamily="18" charset="0"/>
              </a:rPr>
              <a:t>Sadly due to the nature of the job, teachers get ill </a:t>
            </a:r>
            <a:r>
              <a:rPr lang="en-GB" dirty="0" smtClean="0">
                <a:solidFill>
                  <a:schemeClr val="bg2"/>
                </a:solidFill>
                <a:latin typeface="Baskerville Old Face" panose="02020602080505020303" pitchFamily="18" charset="0"/>
              </a:rPr>
              <a:t>more often than in other professions.</a:t>
            </a:r>
            <a:r>
              <a:rPr lang="en-GB" dirty="0">
                <a:solidFill>
                  <a:schemeClr val="bg2"/>
                </a:solidFill>
                <a:latin typeface="Baskerville Old Face" panose="02020602080505020303" pitchFamily="18" charset="0"/>
              </a:rPr>
              <a:t>  </a:t>
            </a:r>
            <a:endParaRPr lang="en-GB" dirty="0" smtClean="0">
              <a:solidFill>
                <a:schemeClr val="bg2"/>
              </a:solidFill>
              <a:latin typeface="Baskerville Old Face" panose="02020602080505020303" pitchFamily="18" charset="0"/>
            </a:endParaRPr>
          </a:p>
          <a:p>
            <a:pPr fontAlgn="base">
              <a:tabLst>
                <a:tab pos="88900" algn="l"/>
              </a:tabLst>
            </a:pPr>
            <a:r>
              <a:rPr lang="en-GB" dirty="0" smtClean="0">
                <a:solidFill>
                  <a:schemeClr val="bg2"/>
                </a:solidFill>
                <a:latin typeface="Baskerville Old Face" panose="02020602080505020303" pitchFamily="18" charset="0"/>
              </a:rPr>
              <a:t>These short term </a:t>
            </a:r>
            <a:r>
              <a:rPr lang="en-GB" dirty="0">
                <a:solidFill>
                  <a:schemeClr val="bg2"/>
                </a:solidFill>
                <a:latin typeface="Baskerville Old Face" panose="02020602080505020303" pitchFamily="18" charset="0"/>
              </a:rPr>
              <a:t>absences are covered by our own cover supervisors where possible and if not then we have to rely upon supply agencies.  Where possible we try to get the same </a:t>
            </a:r>
            <a:r>
              <a:rPr lang="en-GB" dirty="0" smtClean="0">
                <a:solidFill>
                  <a:schemeClr val="bg2"/>
                </a:solidFill>
                <a:latin typeface="Baskerville Old Face" panose="02020602080505020303" pitchFamily="18" charset="0"/>
              </a:rPr>
              <a:t>supply teachers, </a:t>
            </a:r>
            <a:r>
              <a:rPr lang="en-GB" dirty="0">
                <a:solidFill>
                  <a:schemeClr val="bg2"/>
                </a:solidFill>
                <a:latin typeface="Baskerville Old Face" panose="02020602080505020303" pitchFamily="18" charset="0"/>
              </a:rPr>
              <a:t>but this isn’t always possible.</a:t>
            </a:r>
          </a:p>
          <a:p>
            <a:pPr fontAlgn="base">
              <a:tabLst>
                <a:tab pos="88900" algn="l"/>
              </a:tabLst>
            </a:pPr>
            <a:r>
              <a:rPr lang="en-GB" dirty="0" smtClean="0">
                <a:solidFill>
                  <a:schemeClr val="bg2"/>
                </a:solidFill>
                <a:latin typeface="Baskerville Old Face" panose="02020602080505020303" pitchFamily="18" charset="0"/>
              </a:rPr>
              <a:t>Sadly we do have staff who have to take time off with more serious illnesses – we can’t help this.</a:t>
            </a:r>
            <a:r>
              <a:rPr lang="en-GB" dirty="0">
                <a:solidFill>
                  <a:schemeClr val="bg2"/>
                </a:solidFill>
                <a:latin typeface="Baskerville Old Face" panose="02020602080505020303" pitchFamily="18" charset="0"/>
              </a:rPr>
              <a:t>  When this is the case we have to get in long term, specialist supply teachers who are qualified and paid to plan, teach and mark the work of the students</a:t>
            </a:r>
            <a:r>
              <a:rPr lang="en-GB" dirty="0" smtClean="0">
                <a:solidFill>
                  <a:schemeClr val="bg2"/>
                </a:solidFill>
                <a:latin typeface="Baskerville Old Face" panose="02020602080505020303" pitchFamily="18" charset="0"/>
              </a:rPr>
              <a:t>.</a:t>
            </a:r>
          </a:p>
          <a:p>
            <a:pPr fontAlgn="base">
              <a:tabLst>
                <a:tab pos="88900" algn="l"/>
              </a:tabLst>
            </a:pPr>
            <a:r>
              <a:rPr lang="en-GB" dirty="0" smtClean="0">
                <a:solidFill>
                  <a:schemeClr val="bg2"/>
                </a:solidFill>
                <a:latin typeface="Baskerville Old Face" panose="02020602080505020303" pitchFamily="18" charset="0"/>
              </a:rPr>
              <a:t>The other cause of absence – which has affected us this year is absence due to maternity leave.  When this is the case we appoint (where possible) new teachers to the school – these are not cover teachers.  They are staff that have passed the same interview process as all our other teachers – you might find that students refer to these as ‘cover’ but they aren’t – they are our own teachers.</a:t>
            </a:r>
            <a:endParaRPr lang="en-GB" dirty="0">
              <a:solidFill>
                <a:schemeClr val="bg2"/>
              </a:solidFill>
              <a:latin typeface="Baskerville Old Face" panose="02020602080505020303" pitchFamily="18" charset="0"/>
            </a:endParaRPr>
          </a:p>
        </p:txBody>
      </p:sp>
      <p:sp>
        <p:nvSpPr>
          <p:cNvPr id="2" name="TextBox 1"/>
          <p:cNvSpPr txBox="1"/>
          <p:nvPr/>
        </p:nvSpPr>
        <p:spPr>
          <a:xfrm>
            <a:off x="401595" y="247135"/>
            <a:ext cx="2119183" cy="1569660"/>
          </a:xfrm>
          <a:prstGeom prst="rect">
            <a:avLst/>
          </a:prstGeom>
          <a:noFill/>
        </p:spPr>
        <p:txBody>
          <a:bodyPr wrap="square" rtlCol="0">
            <a:spAutoFit/>
          </a:bodyPr>
          <a:lstStyle/>
          <a:p>
            <a:r>
              <a:rPr lang="en-GB" sz="4800" dirty="0" smtClean="0">
                <a:solidFill>
                  <a:srgbClr val="000066"/>
                </a:solidFill>
                <a:latin typeface="Baskerville Old Face" panose="02020602080505020303" pitchFamily="18" charset="0"/>
              </a:rPr>
              <a:t>Cover Lessons</a:t>
            </a:r>
            <a:endParaRPr lang="en-GB" sz="4800" dirty="0">
              <a:solidFill>
                <a:srgbClr val="000066"/>
              </a:solidFill>
              <a:latin typeface="Baskerville Old Face" panose="02020602080505020303" pitchFamily="18" charset="0"/>
            </a:endParaRPr>
          </a:p>
        </p:txBody>
      </p:sp>
      <p:sp>
        <p:nvSpPr>
          <p:cNvPr id="4" name="Oval Callout 3"/>
          <p:cNvSpPr/>
          <p:nvPr/>
        </p:nvSpPr>
        <p:spPr>
          <a:xfrm>
            <a:off x="4714103" y="61784"/>
            <a:ext cx="2842054" cy="1581665"/>
          </a:xfrm>
          <a:prstGeom prst="wedgeEllipseCallout">
            <a:avLst>
              <a:gd name="adj1" fmla="val 55254"/>
              <a:gd name="adj2" fmla="val -4765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0066"/>
                </a:solidFill>
                <a:latin typeface="Baskerville Old Face" panose="02020602080505020303" pitchFamily="18" charset="0"/>
                <a:ea typeface="Libre Baskerville"/>
                <a:cs typeface="Libre Baskerville"/>
                <a:sym typeface="Libre Baskerville"/>
              </a:rPr>
              <a:t>What </a:t>
            </a:r>
            <a:r>
              <a:rPr lang="en-GB" dirty="0">
                <a:solidFill>
                  <a:srgbClr val="000066"/>
                </a:solidFill>
                <a:latin typeface="Baskerville Old Face" panose="02020602080505020303" pitchFamily="18" charset="0"/>
                <a:ea typeface="Libre Baskerville"/>
                <a:cs typeface="Libre Baskerville"/>
                <a:sym typeface="Libre Baskerville"/>
              </a:rPr>
              <a:t>is the school doing about the large volume of supply staff.</a:t>
            </a:r>
            <a:endParaRPr lang="en-GB" dirty="0"/>
          </a:p>
        </p:txBody>
      </p:sp>
    </p:spTree>
    <p:extLst>
      <p:ext uri="{BB962C8B-B14F-4D97-AF65-F5344CB8AC3E}">
        <p14:creationId xmlns:p14="http://schemas.microsoft.com/office/powerpoint/2010/main" val="66250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182887" y="1773195"/>
            <a:ext cx="8281491" cy="4244546"/>
          </a:xfrm>
          <a:prstGeom prst="rect">
            <a:avLst/>
          </a:prstGeom>
          <a:noFill/>
          <a:ln>
            <a:noFill/>
          </a:ln>
        </p:spPr>
        <p:txBody>
          <a:bodyPr spcFirstLastPara="1" wrap="square" lIns="91425" tIns="45700" rIns="91425" bIns="45700" anchor="t" anchorCtr="0">
            <a:normAutofit fontScale="77500" lnSpcReduction="20000"/>
          </a:bodyPr>
          <a:lstStyle/>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Yes. All year groups are being given the option to attend an end of trip this summer (we trialled it on a smaller scale last year and it was so successful that we are doing it again this year).</a:t>
            </a:r>
          </a:p>
          <a:p>
            <a:pPr marL="1117600" lvl="1"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Year 7 – Dudley Zoo</a:t>
            </a:r>
          </a:p>
          <a:p>
            <a:pPr marL="1117600" lvl="1"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Year 8 and 9 – West Midlands Safari Park</a:t>
            </a:r>
          </a:p>
          <a:p>
            <a:pPr marL="1117600" lvl="1"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Year 10 – Drayton Manor</a:t>
            </a:r>
          </a:p>
          <a:p>
            <a:pPr marL="1117600" lvl="1"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Year 12 – Alton Towers</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This year we have ran more trips than we have since </a:t>
            </a:r>
            <a:r>
              <a:rPr lang="en-GB" dirty="0" err="1">
                <a:solidFill>
                  <a:srgbClr val="000066"/>
                </a:solidFill>
                <a:latin typeface="Baskerville Old Face" panose="02020602080505020303" pitchFamily="18" charset="0"/>
                <a:ea typeface="Libre Baskerville"/>
                <a:cs typeface="Libre Baskerville"/>
                <a:sym typeface="Libre Baskerville"/>
              </a:rPr>
              <a:t>C</a:t>
            </a:r>
            <a:r>
              <a:rPr lang="en-GB" dirty="0" err="1" smtClean="0">
                <a:solidFill>
                  <a:srgbClr val="000066"/>
                </a:solidFill>
                <a:latin typeface="Baskerville Old Face" panose="02020602080505020303" pitchFamily="18" charset="0"/>
                <a:ea typeface="Libre Baskerville"/>
                <a:cs typeface="Libre Baskerville"/>
                <a:sym typeface="Libre Baskerville"/>
              </a:rPr>
              <a:t>ovid</a:t>
            </a:r>
            <a:r>
              <a:rPr lang="en-GB" dirty="0" smtClean="0">
                <a:solidFill>
                  <a:srgbClr val="000066"/>
                </a:solidFill>
                <a:latin typeface="Baskerville Old Face" panose="02020602080505020303" pitchFamily="18" charset="0"/>
                <a:ea typeface="Libre Baskerville"/>
                <a:cs typeface="Libre Baskerville"/>
                <a:sym typeface="Libre Baskerville"/>
              </a:rPr>
              <a:t>.  In total we have offered 100 trips to students (that is an average of more than 1 trip every other day)</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Next year is seeing the return of more over night experiences for students e.g. Ski trip, France trip, </a:t>
            </a:r>
            <a:r>
              <a:rPr lang="en-GB" dirty="0" err="1" smtClean="0">
                <a:solidFill>
                  <a:srgbClr val="000066"/>
                </a:solidFill>
                <a:latin typeface="Baskerville Old Face" panose="02020602080505020303" pitchFamily="18" charset="0"/>
                <a:ea typeface="Libre Baskerville"/>
                <a:cs typeface="Libre Baskerville"/>
                <a:sym typeface="Libre Baskerville"/>
              </a:rPr>
              <a:t>DofE</a:t>
            </a:r>
            <a:r>
              <a:rPr lang="en-GB" dirty="0">
                <a:solidFill>
                  <a:srgbClr val="000066"/>
                </a:solidFill>
                <a:latin typeface="Baskerville Old Face" panose="02020602080505020303" pitchFamily="18" charset="0"/>
                <a:ea typeface="Libre Baskerville"/>
                <a:cs typeface="Libre Baskerville"/>
                <a:sym typeface="Libre Baskerville"/>
              </a:rPr>
              <a:t>.</a:t>
            </a:r>
            <a:r>
              <a:rPr lang="en-GB" dirty="0" smtClean="0">
                <a:solidFill>
                  <a:srgbClr val="000066"/>
                </a:solidFill>
                <a:latin typeface="Baskerville Old Face" panose="02020602080505020303" pitchFamily="18" charset="0"/>
                <a:ea typeface="Libre Baskerville"/>
                <a:cs typeface="Libre Baskerville"/>
                <a:sym typeface="Libre Baskerville"/>
              </a:rPr>
              <a:t> </a:t>
            </a:r>
          </a:p>
          <a:p>
            <a:pPr marL="660400" indent="-457200">
              <a:spcBef>
                <a:spcPts val="0"/>
              </a:spcBef>
              <a:buSzPts val="3200"/>
            </a:pPr>
            <a:endParaRPr dirty="0">
              <a:solidFill>
                <a:srgbClr val="000066"/>
              </a:solidFill>
              <a:latin typeface="Baskerville Old Face" panose="02020602080505020303" pitchFamily="18" charset="0"/>
              <a:ea typeface="Libre Baskerville"/>
              <a:cs typeface="Libre Baskerville"/>
              <a:sym typeface="Libre Baskerville"/>
            </a:endParaRPr>
          </a:p>
        </p:txBody>
      </p:sp>
      <p:sp>
        <p:nvSpPr>
          <p:cNvPr id="2" name="TextBox 1"/>
          <p:cNvSpPr txBox="1"/>
          <p:nvPr/>
        </p:nvSpPr>
        <p:spPr>
          <a:xfrm>
            <a:off x="401595" y="247135"/>
            <a:ext cx="6561437" cy="1015663"/>
          </a:xfrm>
          <a:prstGeom prst="rect">
            <a:avLst/>
          </a:prstGeom>
          <a:noFill/>
        </p:spPr>
        <p:txBody>
          <a:bodyPr wrap="square" rtlCol="0">
            <a:spAutoFit/>
          </a:bodyPr>
          <a:lstStyle/>
          <a:p>
            <a:r>
              <a:rPr lang="en-GB" sz="6000" dirty="0" smtClean="0">
                <a:solidFill>
                  <a:srgbClr val="000066"/>
                </a:solidFill>
                <a:latin typeface="Baskerville Old Face" panose="02020602080505020303" pitchFamily="18" charset="0"/>
              </a:rPr>
              <a:t>Trips</a:t>
            </a:r>
            <a:endParaRPr lang="en-GB" sz="6000" dirty="0">
              <a:solidFill>
                <a:srgbClr val="000066"/>
              </a:solidFill>
              <a:latin typeface="Baskerville Old Face" panose="02020602080505020303" pitchFamily="18" charset="0"/>
            </a:endParaRPr>
          </a:p>
        </p:txBody>
      </p:sp>
      <p:sp>
        <p:nvSpPr>
          <p:cNvPr id="5" name="Oval Callout 4"/>
          <p:cNvSpPr/>
          <p:nvPr/>
        </p:nvSpPr>
        <p:spPr>
          <a:xfrm>
            <a:off x="2947088" y="421195"/>
            <a:ext cx="3021227" cy="1088737"/>
          </a:xfrm>
          <a:prstGeom prst="wedgeEllipseCallout">
            <a:avLst>
              <a:gd name="adj1" fmla="val -31526"/>
              <a:gd name="adj2" fmla="val -7436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latin typeface="Baskerville Old Face" panose="02020602080505020303" pitchFamily="18" charset="0"/>
              </a:rPr>
              <a:t>Are there any updates on any end of term trips?</a:t>
            </a:r>
          </a:p>
        </p:txBody>
      </p:sp>
    </p:spTree>
    <p:extLst>
      <p:ext uri="{BB962C8B-B14F-4D97-AF65-F5344CB8AC3E}">
        <p14:creationId xmlns:p14="http://schemas.microsoft.com/office/powerpoint/2010/main" val="376591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436200" y="1902300"/>
            <a:ext cx="8250600" cy="4047650"/>
          </a:xfrm>
          <a:prstGeom prst="rect">
            <a:avLst/>
          </a:prstGeom>
          <a:noFill/>
          <a:ln>
            <a:noFill/>
          </a:ln>
        </p:spPr>
        <p:txBody>
          <a:bodyPr spcFirstLastPara="1" wrap="square" lIns="91425" tIns="45700" rIns="91425" bIns="45700" anchor="t" anchorCtr="0">
            <a:normAutofit/>
          </a:bodyPr>
          <a:lstStyle/>
          <a:p>
            <a:pPr marL="660400" indent="-457200">
              <a:spcBef>
                <a:spcPts val="0"/>
              </a:spcBef>
              <a:buClr>
                <a:schemeClr val="bg2"/>
              </a:buClr>
              <a:buSzPct val="85000"/>
            </a:pPr>
            <a:endParaRPr lang="en-GB" dirty="0" smtClean="0">
              <a:solidFill>
                <a:srgbClr val="000066"/>
              </a:solidFill>
              <a:latin typeface="Baskerville Old Face" panose="02020602080505020303" pitchFamily="18" charset="0"/>
              <a:ea typeface="Libre Baskerville"/>
              <a:cs typeface="Libre Baskerville"/>
              <a:sym typeface="Libre Baskerville"/>
            </a:endParaRPr>
          </a:p>
        </p:txBody>
      </p:sp>
      <p:sp>
        <p:nvSpPr>
          <p:cNvPr id="2" name="TextBox 1"/>
          <p:cNvSpPr txBox="1"/>
          <p:nvPr/>
        </p:nvSpPr>
        <p:spPr>
          <a:xfrm>
            <a:off x="379050" y="221767"/>
            <a:ext cx="6561437" cy="1015663"/>
          </a:xfrm>
          <a:prstGeom prst="rect">
            <a:avLst/>
          </a:prstGeom>
          <a:noFill/>
        </p:spPr>
        <p:txBody>
          <a:bodyPr wrap="square" rtlCol="0">
            <a:spAutoFit/>
          </a:bodyPr>
          <a:lstStyle/>
          <a:p>
            <a:r>
              <a:rPr lang="en-GB" sz="6000" dirty="0" smtClean="0">
                <a:solidFill>
                  <a:srgbClr val="000066"/>
                </a:solidFill>
                <a:latin typeface="Baskerville Old Face" panose="02020602080505020303" pitchFamily="18" charset="0"/>
              </a:rPr>
              <a:t>Thankyou</a:t>
            </a:r>
            <a:endParaRPr lang="en-GB" sz="6000" dirty="0">
              <a:solidFill>
                <a:srgbClr val="000066"/>
              </a:solidFill>
              <a:latin typeface="Baskerville Old Face" panose="02020602080505020303" pitchFamily="18" charset="0"/>
            </a:endParaRPr>
          </a:p>
        </p:txBody>
      </p:sp>
    </p:spTree>
    <p:extLst>
      <p:ext uri="{BB962C8B-B14F-4D97-AF65-F5344CB8AC3E}">
        <p14:creationId xmlns:p14="http://schemas.microsoft.com/office/powerpoint/2010/main" val="17865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436200" y="1569308"/>
            <a:ext cx="8250600" cy="4210192"/>
          </a:xfrm>
          <a:prstGeom prst="rect">
            <a:avLst/>
          </a:prstGeom>
          <a:noFill/>
          <a:ln>
            <a:noFill/>
          </a:ln>
        </p:spPr>
        <p:txBody>
          <a:bodyPr spcFirstLastPara="1" wrap="square" lIns="91425" tIns="45700" rIns="91425" bIns="45700" anchor="t" anchorCtr="0">
            <a:normAutofit fontScale="77500" lnSpcReduction="20000"/>
          </a:bodyPr>
          <a:lstStyle/>
          <a:p>
            <a:pPr marL="342900" lvl="0" indent="-139700">
              <a:spcBef>
                <a:spcPts val="0"/>
              </a:spcBef>
              <a:buSzPts val="3200"/>
              <a:buNone/>
            </a:pPr>
            <a:r>
              <a:rPr lang="en-GB" u="sng" dirty="0" smtClean="0">
                <a:solidFill>
                  <a:srgbClr val="000066"/>
                </a:solidFill>
                <a:latin typeface="Baskerville Old Face" panose="02020602080505020303" pitchFamily="18" charset="0"/>
                <a:ea typeface="Libre Baskerville"/>
                <a:cs typeface="Libre Baskerville"/>
                <a:sym typeface="Libre Baskerville"/>
              </a:rPr>
              <a:t>How </a:t>
            </a:r>
            <a:r>
              <a:rPr lang="en-GB" u="sng" dirty="0">
                <a:solidFill>
                  <a:srgbClr val="000066"/>
                </a:solidFill>
                <a:latin typeface="Baskerville Old Face" panose="02020602080505020303" pitchFamily="18" charset="0"/>
                <a:ea typeface="Libre Baskerville"/>
                <a:cs typeface="Libre Baskerville"/>
                <a:sym typeface="Libre Baskerville"/>
              </a:rPr>
              <a:t>do Parent </a:t>
            </a:r>
            <a:r>
              <a:rPr lang="en-GB" u="sng" dirty="0" smtClean="0">
                <a:solidFill>
                  <a:srgbClr val="000066"/>
                </a:solidFill>
                <a:latin typeface="Baskerville Old Face" panose="02020602080505020303" pitchFamily="18" charset="0"/>
                <a:ea typeface="Libre Baskerville"/>
                <a:cs typeface="Libre Baskerville"/>
                <a:sym typeface="Libre Baskerville"/>
              </a:rPr>
              <a:t>update meetings </a:t>
            </a:r>
            <a:r>
              <a:rPr lang="en-GB" u="sng" dirty="0">
                <a:solidFill>
                  <a:srgbClr val="000066"/>
                </a:solidFill>
                <a:latin typeface="Baskerville Old Face" panose="02020602080505020303" pitchFamily="18" charset="0"/>
                <a:ea typeface="Libre Baskerville"/>
                <a:cs typeface="Libre Baskerville"/>
                <a:sym typeface="Libre Baskerville"/>
              </a:rPr>
              <a:t>work?</a:t>
            </a:r>
          </a:p>
          <a:p>
            <a:pPr marL="660400"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Microphones should be on mute throughout the session.</a:t>
            </a:r>
          </a:p>
          <a:p>
            <a:pPr marL="660400"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Only questions submitted in advance will be </a:t>
            </a:r>
            <a:r>
              <a:rPr lang="en-GB" dirty="0" smtClean="0">
                <a:solidFill>
                  <a:srgbClr val="000066"/>
                </a:solidFill>
                <a:latin typeface="Baskerville Old Face" panose="02020602080505020303" pitchFamily="18" charset="0"/>
                <a:ea typeface="Libre Baskerville"/>
                <a:cs typeface="Libre Baskerville"/>
                <a:sym typeface="Libre Baskerville"/>
              </a:rPr>
              <a:t>answered.  </a:t>
            </a:r>
            <a:endParaRPr lang="en-GB" dirty="0">
              <a:solidFill>
                <a:srgbClr val="000066"/>
              </a:solidFill>
              <a:latin typeface="Baskerville Old Face" panose="02020602080505020303" pitchFamily="18" charset="0"/>
              <a:ea typeface="Libre Baskerville"/>
              <a:cs typeface="Libre Baskerville"/>
              <a:sym typeface="Libre Baskerville"/>
            </a:endParaRP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Questions with a similar theme will be grouped together.</a:t>
            </a:r>
            <a:endParaRPr lang="en-GB" dirty="0">
              <a:solidFill>
                <a:srgbClr val="000066"/>
              </a:solidFill>
              <a:latin typeface="Baskerville Old Face" panose="02020602080505020303" pitchFamily="18" charset="0"/>
              <a:ea typeface="Libre Baskerville"/>
              <a:cs typeface="Libre Baskerville"/>
              <a:sym typeface="Libre Baskerville"/>
            </a:endParaRP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Questions relating to individuals will not be answered – Achievement co-ordinators have been asked to contact parents where this applies</a:t>
            </a: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No </a:t>
            </a:r>
            <a:r>
              <a:rPr lang="en-GB" dirty="0">
                <a:solidFill>
                  <a:srgbClr val="000066"/>
                </a:solidFill>
                <a:latin typeface="Baskerville Old Face" panose="02020602080505020303" pitchFamily="18" charset="0"/>
                <a:ea typeface="Libre Baskerville"/>
                <a:cs typeface="Libre Baskerville"/>
                <a:sym typeface="Libre Baskerville"/>
              </a:rPr>
              <a:t>recording of the presentation – notes will be taken and uploaded on to the school website.</a:t>
            </a:r>
          </a:p>
          <a:p>
            <a:pPr marL="660400"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Any questions arising from todays session should be emailed to </a:t>
            </a:r>
            <a:r>
              <a:rPr lang="en-GB" dirty="0" smtClean="0">
                <a:solidFill>
                  <a:srgbClr val="000066"/>
                </a:solidFill>
                <a:latin typeface="Baskerville Old Face" panose="02020602080505020303" pitchFamily="18" charset="0"/>
                <a:ea typeface="Libre Baskerville"/>
                <a:cs typeface="Libre Baskerville"/>
                <a:sym typeface="Libre Baskerville"/>
              </a:rPr>
              <a:t>Mrs </a:t>
            </a:r>
            <a:r>
              <a:rPr lang="en-GB" dirty="0" err="1" smtClean="0">
                <a:solidFill>
                  <a:srgbClr val="000066"/>
                </a:solidFill>
                <a:latin typeface="Baskerville Old Face" panose="02020602080505020303" pitchFamily="18" charset="0"/>
                <a:ea typeface="Libre Baskerville"/>
                <a:cs typeface="Libre Baskerville"/>
                <a:sym typeface="Libre Baskerville"/>
              </a:rPr>
              <a:t>Allport</a:t>
            </a:r>
            <a:r>
              <a:rPr lang="en-GB" dirty="0" smtClean="0">
                <a:solidFill>
                  <a:srgbClr val="000066"/>
                </a:solidFill>
                <a:latin typeface="Baskerville Old Face" panose="02020602080505020303" pitchFamily="18" charset="0"/>
                <a:ea typeface="Libre Baskerville"/>
                <a:cs typeface="Libre Baskerville"/>
                <a:sym typeface="Libre Baskerville"/>
              </a:rPr>
              <a:t> via </a:t>
            </a:r>
            <a:r>
              <a:rPr lang="en-GB" dirty="0" smtClean="0">
                <a:solidFill>
                  <a:srgbClr val="000066"/>
                </a:solidFill>
                <a:latin typeface="Baskerville Old Face" panose="02020602080505020303" pitchFamily="18" charset="0"/>
                <a:ea typeface="Libre Baskerville"/>
                <a:cs typeface="Libre Baskerville"/>
                <a:sym typeface="Libre Baskerville"/>
                <a:hlinkClick r:id="rId4"/>
              </a:rPr>
              <a:t>PA@lsg.kevibham.org</a:t>
            </a:r>
            <a:r>
              <a:rPr lang="en-GB" dirty="0" smtClean="0">
                <a:solidFill>
                  <a:srgbClr val="000066"/>
                </a:solidFill>
                <a:latin typeface="Baskerville Old Face" panose="02020602080505020303" pitchFamily="18" charset="0"/>
                <a:ea typeface="Libre Baskerville"/>
                <a:cs typeface="Libre Baskerville"/>
                <a:sym typeface="Libre Baskerville"/>
              </a:rPr>
              <a:t> </a:t>
            </a:r>
            <a:r>
              <a:rPr lang="en-GB" dirty="0">
                <a:solidFill>
                  <a:srgbClr val="000066"/>
                </a:solidFill>
                <a:latin typeface="Baskerville Old Face" panose="02020602080505020303" pitchFamily="18" charset="0"/>
                <a:ea typeface="Libre Baskerville"/>
                <a:cs typeface="Libre Baskerville"/>
                <a:sym typeface="Libre Baskerville"/>
              </a:rPr>
              <a:t>who will arrange for someone to contact you.</a:t>
            </a:r>
            <a:endParaRPr dirty="0">
              <a:solidFill>
                <a:srgbClr val="000066"/>
              </a:solidFill>
              <a:latin typeface="Baskerville Old Face" panose="02020602080505020303" pitchFamily="18" charset="0"/>
              <a:ea typeface="Libre Baskerville"/>
              <a:cs typeface="Libre Baskerville"/>
              <a:sym typeface="Libre Baskerville"/>
            </a:endParaRPr>
          </a:p>
        </p:txBody>
      </p:sp>
      <p:sp>
        <p:nvSpPr>
          <p:cNvPr id="2" name="TextBox 1"/>
          <p:cNvSpPr txBox="1"/>
          <p:nvPr/>
        </p:nvSpPr>
        <p:spPr>
          <a:xfrm>
            <a:off x="389239" y="247135"/>
            <a:ext cx="6561437" cy="1015663"/>
          </a:xfrm>
          <a:prstGeom prst="rect">
            <a:avLst/>
          </a:prstGeom>
          <a:noFill/>
        </p:spPr>
        <p:txBody>
          <a:bodyPr wrap="square" rtlCol="0">
            <a:spAutoFit/>
          </a:bodyPr>
          <a:lstStyle/>
          <a:p>
            <a:r>
              <a:rPr lang="en-GB" sz="6000" dirty="0" smtClean="0">
                <a:solidFill>
                  <a:srgbClr val="000066"/>
                </a:solidFill>
                <a:latin typeface="Baskerville Old Face" panose="02020602080505020303" pitchFamily="18" charset="0"/>
              </a:rPr>
              <a:t>Welcome</a:t>
            </a:r>
            <a:endParaRPr lang="en-GB" sz="6000" dirty="0">
              <a:solidFill>
                <a:srgbClr val="000066"/>
              </a:solidFill>
              <a:latin typeface="Baskerville Old Face" panose="020206020805050203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135923" y="1940012"/>
            <a:ext cx="8723871" cy="3839488"/>
          </a:xfrm>
          <a:prstGeom prst="rect">
            <a:avLst/>
          </a:prstGeom>
          <a:noFill/>
          <a:ln>
            <a:noFill/>
          </a:ln>
        </p:spPr>
        <p:txBody>
          <a:bodyPr spcFirstLastPara="1" wrap="square" lIns="91425" tIns="45700" rIns="91425" bIns="45700" anchor="t" anchorCtr="0">
            <a:noAutofit/>
          </a:bodyPr>
          <a:lstStyle/>
          <a:p>
            <a:pPr marL="660400" indent="-457200">
              <a:spcBef>
                <a:spcPts val="0"/>
              </a:spcBef>
              <a:buClr>
                <a:schemeClr val="bg2"/>
              </a:buClr>
              <a:buSzPct val="85000"/>
            </a:pPr>
            <a:endParaRPr sz="2400" dirty="0">
              <a:solidFill>
                <a:srgbClr val="000066"/>
              </a:solidFill>
              <a:latin typeface="Baskerville Old Face" panose="02020602080505020303" pitchFamily="18" charset="0"/>
              <a:ea typeface="Libre Baskerville"/>
              <a:cs typeface="Libre Baskerville"/>
              <a:sym typeface="Libre Baskerville"/>
            </a:endParaRPr>
          </a:p>
        </p:txBody>
      </p:sp>
      <p:sp>
        <p:nvSpPr>
          <p:cNvPr id="2" name="TextBox 1"/>
          <p:cNvSpPr txBox="1"/>
          <p:nvPr/>
        </p:nvSpPr>
        <p:spPr>
          <a:xfrm>
            <a:off x="401595" y="247135"/>
            <a:ext cx="6561437" cy="1015663"/>
          </a:xfrm>
          <a:prstGeom prst="rect">
            <a:avLst/>
          </a:prstGeom>
          <a:noFill/>
        </p:spPr>
        <p:txBody>
          <a:bodyPr wrap="square" rtlCol="0">
            <a:spAutoFit/>
          </a:bodyPr>
          <a:lstStyle/>
          <a:p>
            <a:r>
              <a:rPr lang="en-GB" sz="6000" dirty="0" smtClean="0">
                <a:solidFill>
                  <a:srgbClr val="000066"/>
                </a:solidFill>
                <a:latin typeface="Baskerville Old Face" panose="02020602080505020303" pitchFamily="18" charset="0"/>
              </a:rPr>
              <a:t>Ofsted update</a:t>
            </a:r>
            <a:endParaRPr lang="en-GB" sz="6000" dirty="0">
              <a:solidFill>
                <a:srgbClr val="000066"/>
              </a:solidFill>
              <a:latin typeface="Baskerville Old Face" panose="02020602080505020303" pitchFamily="18" charset="0"/>
            </a:endParaRPr>
          </a:p>
        </p:txBody>
      </p:sp>
    </p:spTree>
    <p:extLst>
      <p:ext uri="{BB962C8B-B14F-4D97-AF65-F5344CB8AC3E}">
        <p14:creationId xmlns:p14="http://schemas.microsoft.com/office/powerpoint/2010/main" val="3418704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117389" y="2996514"/>
            <a:ext cx="8798011" cy="2947086"/>
          </a:xfrm>
          <a:prstGeom prst="rect">
            <a:avLst/>
          </a:prstGeom>
          <a:noFill/>
          <a:ln>
            <a:noFill/>
          </a:ln>
        </p:spPr>
        <p:txBody>
          <a:bodyPr spcFirstLastPara="1" wrap="square" lIns="91425" tIns="45700" rIns="91425" bIns="45700" anchor="t" anchorCtr="0">
            <a:normAutofit/>
          </a:bodyPr>
          <a:lstStyle/>
          <a:p>
            <a:pPr marL="660400" indent="-457200">
              <a:spcBef>
                <a:spcPts val="0"/>
              </a:spcBef>
              <a:buClr>
                <a:schemeClr val="bg2"/>
              </a:buClr>
              <a:buSzPct val="85000"/>
              <a:buFont typeface="Arial" panose="020B0604020202020204" pitchFamily="34" charset="0"/>
              <a:buChar char="•"/>
            </a:pPr>
            <a:endParaRPr lang="en-GB" dirty="0">
              <a:solidFill>
                <a:srgbClr val="000066"/>
              </a:solidFill>
              <a:latin typeface="Baskerville Old Face" panose="02020602080505020303" pitchFamily="18" charset="0"/>
              <a:ea typeface="Libre Baskerville"/>
              <a:cs typeface="Libre Baskerville"/>
              <a:sym typeface="Libre Baskerville"/>
            </a:endParaRPr>
          </a:p>
        </p:txBody>
      </p:sp>
      <p:sp>
        <p:nvSpPr>
          <p:cNvPr id="2" name="TextBox 1"/>
          <p:cNvSpPr txBox="1"/>
          <p:nvPr/>
        </p:nvSpPr>
        <p:spPr>
          <a:xfrm>
            <a:off x="401595" y="247135"/>
            <a:ext cx="6561437" cy="1015663"/>
          </a:xfrm>
          <a:prstGeom prst="rect">
            <a:avLst/>
          </a:prstGeom>
          <a:noFill/>
        </p:spPr>
        <p:txBody>
          <a:bodyPr wrap="square" rtlCol="0">
            <a:spAutoFit/>
          </a:bodyPr>
          <a:lstStyle/>
          <a:p>
            <a:r>
              <a:rPr lang="en-GB" sz="6000" dirty="0" smtClean="0">
                <a:solidFill>
                  <a:srgbClr val="000066"/>
                </a:solidFill>
                <a:latin typeface="Baskerville Old Face" panose="02020602080505020303" pitchFamily="18" charset="0"/>
              </a:rPr>
              <a:t>Online safety</a:t>
            </a:r>
            <a:endParaRPr lang="en-GB" sz="6000" dirty="0">
              <a:solidFill>
                <a:srgbClr val="000066"/>
              </a:solidFill>
              <a:latin typeface="Baskerville Old Face" panose="02020602080505020303" pitchFamily="18" charset="0"/>
            </a:endParaRPr>
          </a:p>
        </p:txBody>
      </p:sp>
      <p:sp>
        <p:nvSpPr>
          <p:cNvPr id="3" name="Oval Callout 2"/>
          <p:cNvSpPr/>
          <p:nvPr/>
        </p:nvSpPr>
        <p:spPr>
          <a:xfrm>
            <a:off x="228600" y="1204784"/>
            <a:ext cx="2743200" cy="1519881"/>
          </a:xfrm>
          <a:prstGeom prst="wedgeEllipseCallout">
            <a:avLst>
              <a:gd name="adj1" fmla="val -49074"/>
              <a:gd name="adj2" fmla="val -4988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66"/>
                </a:solidFill>
                <a:latin typeface="Baskerville Old Face" panose="02020602080505020303" pitchFamily="18" charset="0"/>
                <a:ea typeface="Libre Baskerville"/>
                <a:cs typeface="Libre Baskerville"/>
                <a:sym typeface="Libre Baskerville"/>
              </a:rPr>
              <a:t>How will the school develop their digital skills offer to increase understanding of how to use AI and get ready for Web3? </a:t>
            </a:r>
          </a:p>
        </p:txBody>
      </p:sp>
      <p:sp>
        <p:nvSpPr>
          <p:cNvPr id="6" name="Oval Callout 5"/>
          <p:cNvSpPr/>
          <p:nvPr/>
        </p:nvSpPr>
        <p:spPr>
          <a:xfrm>
            <a:off x="3556146" y="1035413"/>
            <a:ext cx="4025837" cy="1872887"/>
          </a:xfrm>
          <a:prstGeom prst="wedgeEllipseCallout">
            <a:avLst>
              <a:gd name="adj1" fmla="val 49849"/>
              <a:gd name="adj2" fmla="val -7056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0066"/>
                </a:solidFill>
                <a:latin typeface="Baskerville Old Face" panose="02020602080505020303" pitchFamily="18" charset="0"/>
                <a:ea typeface="Libre Baskerville"/>
                <a:cs typeface="Libre Baskerville"/>
                <a:sym typeface="Libre Baskerville"/>
              </a:rPr>
              <a:t>Will there be more focus on building digital skills, media literacy, and online safety after the recent passing of the Online Safety Act, 2023, and the subsequent release of the updated ‘keeping children safe in education’ guidance for 2024?</a:t>
            </a:r>
            <a:endParaRPr lang="en-GB" dirty="0">
              <a:solidFill>
                <a:srgbClr val="000066"/>
              </a:solidFill>
              <a:latin typeface="Baskerville Old Face" panose="02020602080505020303" pitchFamily="18" charset="0"/>
              <a:ea typeface="Libre Baskerville"/>
              <a:cs typeface="Libre Baskerville"/>
              <a:sym typeface="Libre Baskerville"/>
            </a:endParaRPr>
          </a:p>
        </p:txBody>
      </p:sp>
      <p:sp>
        <p:nvSpPr>
          <p:cNvPr id="7" name="Google Shape;91;p14"/>
          <p:cNvSpPr txBox="1">
            <a:spLocks/>
          </p:cNvSpPr>
          <p:nvPr/>
        </p:nvSpPr>
        <p:spPr>
          <a:xfrm>
            <a:off x="4046125" y="2576384"/>
            <a:ext cx="4751886" cy="347842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660400" indent="-457200">
              <a:spcBef>
                <a:spcPts val="0"/>
              </a:spcBef>
              <a:buClr>
                <a:schemeClr val="bg2"/>
              </a:buClr>
              <a:buSzPct val="85000"/>
            </a:pPr>
            <a:endParaRPr lang="en-GB" dirty="0">
              <a:solidFill>
                <a:srgbClr val="000066"/>
              </a:solidFill>
              <a:latin typeface="Baskerville Old Face" panose="02020602080505020303" pitchFamily="18" charset="0"/>
              <a:ea typeface="Libre Baskerville"/>
              <a:cs typeface="Libre Baskerville"/>
              <a:sym typeface="Libre Baskerville"/>
            </a:endParaRPr>
          </a:p>
        </p:txBody>
      </p:sp>
    </p:spTree>
    <p:extLst>
      <p:ext uri="{BB962C8B-B14F-4D97-AF65-F5344CB8AC3E}">
        <p14:creationId xmlns:p14="http://schemas.microsoft.com/office/powerpoint/2010/main" val="271050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117389" y="2996514"/>
            <a:ext cx="8798011" cy="2947086"/>
          </a:xfrm>
          <a:prstGeom prst="rect">
            <a:avLst/>
          </a:prstGeom>
          <a:noFill/>
          <a:ln>
            <a:noFill/>
          </a:ln>
        </p:spPr>
        <p:txBody>
          <a:bodyPr spcFirstLastPara="1" wrap="square" lIns="91425" tIns="45700" rIns="91425" bIns="45700" anchor="t" anchorCtr="0">
            <a:normAutofit fontScale="85000" lnSpcReduction="20000"/>
          </a:bodyPr>
          <a:lstStyle/>
          <a:p>
            <a:pPr marL="660400" indent="-457200">
              <a:spcBef>
                <a:spcPts val="0"/>
              </a:spcBef>
              <a:buClr>
                <a:schemeClr val="bg2"/>
              </a:buClr>
              <a:buSzPct val="85000"/>
              <a:buFont typeface="Arial" panose="020B0604020202020204" pitchFamily="34" charset="0"/>
              <a:buChar char="•"/>
            </a:pPr>
            <a:r>
              <a:rPr lang="en-GB" dirty="0">
                <a:solidFill>
                  <a:srgbClr val="000066"/>
                </a:solidFill>
                <a:latin typeface="Baskerville Old Face" panose="02020602080505020303" pitchFamily="18" charset="0"/>
                <a:ea typeface="Libre Baskerville"/>
                <a:cs typeface="Libre Baskerville"/>
                <a:sym typeface="Libre Baskerville"/>
              </a:rPr>
              <a:t>Running a club is a voluntary activity for teachers and support staff.  They do no get paid for running them.</a:t>
            </a:r>
          </a:p>
          <a:p>
            <a:pPr marL="660400" indent="-457200">
              <a:spcBef>
                <a:spcPts val="0"/>
              </a:spcBef>
              <a:buClr>
                <a:schemeClr val="bg2"/>
              </a:buClr>
              <a:buSzPct val="85000"/>
              <a:buFont typeface="Arial" panose="020B0604020202020204" pitchFamily="34" charset="0"/>
              <a:buChar char="•"/>
            </a:pPr>
            <a:r>
              <a:rPr lang="en-GB" dirty="0">
                <a:solidFill>
                  <a:srgbClr val="000066"/>
                </a:solidFill>
                <a:latin typeface="Baskerville Old Face" panose="02020602080505020303" pitchFamily="18" charset="0"/>
                <a:ea typeface="Libre Baskerville"/>
                <a:cs typeface="Libre Baskerville"/>
                <a:sym typeface="Libre Baskerville"/>
              </a:rPr>
              <a:t>I therefore cannot demand that teacher run specific </a:t>
            </a:r>
            <a:r>
              <a:rPr lang="en-GB" dirty="0" smtClean="0">
                <a:solidFill>
                  <a:srgbClr val="000066"/>
                </a:solidFill>
                <a:latin typeface="Baskerville Old Face" panose="02020602080505020303" pitchFamily="18" charset="0"/>
                <a:ea typeface="Libre Baskerville"/>
                <a:cs typeface="Libre Baskerville"/>
                <a:sym typeface="Libre Baskerville"/>
              </a:rPr>
              <a:t>activities.</a:t>
            </a:r>
          </a:p>
          <a:p>
            <a:pPr marL="660400" indent="-457200">
              <a:spcBef>
                <a:spcPts val="0"/>
              </a:spcBef>
              <a:buClr>
                <a:schemeClr val="bg2"/>
              </a:buClr>
              <a:buSzPct val="85000"/>
              <a:buFont typeface="Arial" panose="020B0604020202020204" pitchFamily="34" charset="0"/>
              <a:buChar char="•"/>
            </a:pPr>
            <a:r>
              <a:rPr lang="en-GB" dirty="0" smtClean="0">
                <a:solidFill>
                  <a:srgbClr val="000066"/>
                </a:solidFill>
                <a:latin typeface="Baskerville Old Face" panose="02020602080505020303" pitchFamily="18" charset="0"/>
                <a:ea typeface="Libre Baskerville"/>
                <a:cs typeface="Libre Baskerville"/>
                <a:sym typeface="Libre Baskerville"/>
              </a:rPr>
              <a:t>If </a:t>
            </a:r>
            <a:r>
              <a:rPr lang="en-GB" dirty="0">
                <a:solidFill>
                  <a:srgbClr val="000066"/>
                </a:solidFill>
                <a:latin typeface="Baskerville Old Face" panose="02020602080505020303" pitchFamily="18" charset="0"/>
                <a:ea typeface="Libre Baskerville"/>
                <a:cs typeface="Libre Baskerville"/>
                <a:sym typeface="Libre Baskerville"/>
              </a:rPr>
              <a:t>interested </a:t>
            </a:r>
            <a:r>
              <a:rPr lang="en-GB" dirty="0" smtClean="0">
                <a:solidFill>
                  <a:srgbClr val="000066"/>
                </a:solidFill>
                <a:latin typeface="Baskerville Old Face" panose="02020602080505020303" pitchFamily="18" charset="0"/>
                <a:ea typeface="Libre Baskerville"/>
                <a:cs typeface="Libre Baskerville"/>
                <a:sym typeface="Libre Baskerville"/>
              </a:rPr>
              <a:t>please encourage your child to speak </a:t>
            </a:r>
            <a:r>
              <a:rPr lang="en-GB" dirty="0">
                <a:solidFill>
                  <a:srgbClr val="000066"/>
                </a:solidFill>
                <a:latin typeface="Baskerville Old Face" panose="02020602080505020303" pitchFamily="18" charset="0"/>
                <a:ea typeface="Libre Baskerville"/>
                <a:cs typeface="Libre Baskerville"/>
                <a:sym typeface="Libre Baskerville"/>
              </a:rPr>
              <a:t>to their </a:t>
            </a:r>
            <a:r>
              <a:rPr lang="en-GB" dirty="0" smtClean="0">
                <a:solidFill>
                  <a:srgbClr val="000066"/>
                </a:solidFill>
                <a:latin typeface="Baskerville Old Face" panose="02020602080505020303" pitchFamily="18" charset="0"/>
                <a:ea typeface="Libre Baskerville"/>
                <a:cs typeface="Libre Baskerville"/>
                <a:sym typeface="Libre Baskerville"/>
              </a:rPr>
              <a:t>teacher who might consider running one or might be able to suggest a club out of school that they might be able to join.  </a:t>
            </a:r>
            <a:endParaRPr lang="en-GB" dirty="0">
              <a:solidFill>
                <a:srgbClr val="000066"/>
              </a:solidFill>
              <a:latin typeface="Baskerville Old Face" panose="02020602080505020303" pitchFamily="18" charset="0"/>
              <a:ea typeface="Libre Baskerville"/>
              <a:cs typeface="Libre Baskerville"/>
              <a:sym typeface="Libre Baskerville"/>
            </a:endParaRPr>
          </a:p>
        </p:txBody>
      </p:sp>
      <p:sp>
        <p:nvSpPr>
          <p:cNvPr id="2" name="TextBox 1"/>
          <p:cNvSpPr txBox="1"/>
          <p:nvPr/>
        </p:nvSpPr>
        <p:spPr>
          <a:xfrm>
            <a:off x="401595" y="247135"/>
            <a:ext cx="6561437" cy="1015663"/>
          </a:xfrm>
          <a:prstGeom prst="rect">
            <a:avLst/>
          </a:prstGeom>
          <a:noFill/>
        </p:spPr>
        <p:txBody>
          <a:bodyPr wrap="square" rtlCol="0">
            <a:spAutoFit/>
          </a:bodyPr>
          <a:lstStyle/>
          <a:p>
            <a:r>
              <a:rPr lang="en-GB" sz="6000" dirty="0" smtClean="0">
                <a:solidFill>
                  <a:srgbClr val="000066"/>
                </a:solidFill>
                <a:latin typeface="Baskerville Old Face" panose="02020602080505020303" pitchFamily="18" charset="0"/>
              </a:rPr>
              <a:t>Clubs</a:t>
            </a:r>
            <a:endParaRPr lang="en-GB" sz="6000" dirty="0">
              <a:solidFill>
                <a:srgbClr val="000066"/>
              </a:solidFill>
              <a:latin typeface="Baskerville Old Face" panose="02020602080505020303" pitchFamily="18" charset="0"/>
            </a:endParaRPr>
          </a:p>
        </p:txBody>
      </p:sp>
      <p:sp>
        <p:nvSpPr>
          <p:cNvPr id="6" name="Oval Callout 5"/>
          <p:cNvSpPr/>
          <p:nvPr/>
        </p:nvSpPr>
        <p:spPr>
          <a:xfrm>
            <a:off x="4260850" y="432164"/>
            <a:ext cx="3022683" cy="1429760"/>
          </a:xfrm>
          <a:prstGeom prst="wedgeEllipseCallout">
            <a:avLst>
              <a:gd name="adj1" fmla="val 49849"/>
              <a:gd name="adj2" fmla="val -7056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66"/>
                </a:solidFill>
                <a:latin typeface="Baskerville Old Face" panose="02020602080505020303" pitchFamily="18" charset="0"/>
                <a:ea typeface="Libre Baskerville"/>
                <a:cs typeface="Libre Baskerville"/>
                <a:sym typeface="Libre Baskerville"/>
              </a:rPr>
              <a:t>Will there be more recreational clubs our daughters can join to develop their digital and media literacy?</a:t>
            </a:r>
          </a:p>
        </p:txBody>
      </p:sp>
    </p:spTree>
    <p:extLst>
      <p:ext uri="{BB962C8B-B14F-4D97-AF65-F5344CB8AC3E}">
        <p14:creationId xmlns:p14="http://schemas.microsoft.com/office/powerpoint/2010/main" val="319577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0" y="0"/>
            <a:ext cx="9168000" cy="6876000"/>
          </a:xfrm>
          <a:prstGeom prst="rect">
            <a:avLst/>
          </a:prstGeom>
          <a:noFill/>
          <a:ln>
            <a:noFill/>
          </a:ln>
        </p:spPr>
      </p:pic>
      <p:sp>
        <p:nvSpPr>
          <p:cNvPr id="91" name="Google Shape;91;p14"/>
          <p:cNvSpPr txBox="1">
            <a:spLocks noGrp="1"/>
          </p:cNvSpPr>
          <p:nvPr>
            <p:ph type="body" idx="1"/>
          </p:nvPr>
        </p:nvSpPr>
        <p:spPr>
          <a:xfrm>
            <a:off x="436200" y="1902300"/>
            <a:ext cx="8250600" cy="3877200"/>
          </a:xfrm>
          <a:prstGeom prst="rect">
            <a:avLst/>
          </a:prstGeom>
          <a:noFill/>
          <a:ln>
            <a:noFill/>
          </a:ln>
        </p:spPr>
        <p:txBody>
          <a:bodyPr spcFirstLastPara="1" wrap="square" lIns="91425" tIns="45700" rIns="91425" bIns="45700" anchor="t" anchorCtr="0">
            <a:normAutofit/>
          </a:bodyPr>
          <a:lstStyle/>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No question attached to this </a:t>
            </a:r>
          </a:p>
        </p:txBody>
      </p:sp>
      <p:sp>
        <p:nvSpPr>
          <p:cNvPr id="2" name="TextBox 1"/>
          <p:cNvSpPr txBox="1"/>
          <p:nvPr/>
        </p:nvSpPr>
        <p:spPr>
          <a:xfrm>
            <a:off x="436200" y="376880"/>
            <a:ext cx="6561437" cy="1015663"/>
          </a:xfrm>
          <a:prstGeom prst="rect">
            <a:avLst/>
          </a:prstGeom>
          <a:noFill/>
        </p:spPr>
        <p:txBody>
          <a:bodyPr wrap="square" rtlCol="0">
            <a:spAutoFit/>
          </a:bodyPr>
          <a:lstStyle/>
          <a:p>
            <a:r>
              <a:rPr lang="en-GB" sz="6000" dirty="0" smtClean="0">
                <a:solidFill>
                  <a:srgbClr val="000066"/>
                </a:solidFill>
                <a:latin typeface="Baskerville Old Face" panose="02020602080505020303" pitchFamily="18" charset="0"/>
              </a:rPr>
              <a:t>GCSE Results</a:t>
            </a:r>
            <a:endParaRPr lang="en-GB" sz="6000" dirty="0">
              <a:solidFill>
                <a:srgbClr val="000066"/>
              </a:solidFill>
              <a:latin typeface="Baskerville Old Face" panose="02020602080505020303" pitchFamily="18" charset="0"/>
            </a:endParaRPr>
          </a:p>
        </p:txBody>
      </p:sp>
    </p:spTree>
    <p:extLst>
      <p:ext uri="{BB962C8B-B14F-4D97-AF65-F5344CB8AC3E}">
        <p14:creationId xmlns:p14="http://schemas.microsoft.com/office/powerpoint/2010/main" val="426412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2500" y="0"/>
            <a:ext cx="9168000" cy="6876000"/>
          </a:xfrm>
          <a:prstGeom prst="rect">
            <a:avLst/>
          </a:prstGeom>
          <a:noFill/>
          <a:ln>
            <a:noFill/>
          </a:ln>
        </p:spPr>
      </p:pic>
      <p:sp>
        <p:nvSpPr>
          <p:cNvPr id="91" name="Google Shape;91;p14"/>
          <p:cNvSpPr txBox="1">
            <a:spLocks noGrp="1"/>
          </p:cNvSpPr>
          <p:nvPr>
            <p:ph type="body" idx="1"/>
          </p:nvPr>
        </p:nvSpPr>
        <p:spPr>
          <a:xfrm>
            <a:off x="387350" y="1873250"/>
            <a:ext cx="8039958" cy="3860799"/>
          </a:xfrm>
          <a:prstGeom prst="rect">
            <a:avLst/>
          </a:prstGeom>
          <a:noFill/>
          <a:ln>
            <a:noFill/>
          </a:ln>
        </p:spPr>
        <p:txBody>
          <a:bodyPr spcFirstLastPara="1" wrap="square" lIns="91425" tIns="45700" rIns="91425" bIns="45700" anchor="t" anchorCtr="0">
            <a:noAutofit/>
          </a:bodyPr>
          <a:lstStyle/>
          <a:p>
            <a:pPr marL="660400" indent="-457200">
              <a:spcBef>
                <a:spcPts val="0"/>
              </a:spcBef>
              <a:buClr>
                <a:schemeClr val="bg2"/>
              </a:buClr>
              <a:buSzPct val="85000"/>
            </a:pPr>
            <a:r>
              <a:rPr lang="en-GB" sz="1800" dirty="0" smtClean="0">
                <a:solidFill>
                  <a:srgbClr val="000066"/>
                </a:solidFill>
                <a:latin typeface="Baskerville Old Face" panose="02020602080505020303" pitchFamily="18" charset="0"/>
                <a:ea typeface="Libre Baskerville"/>
                <a:cs typeface="Libre Baskerville"/>
                <a:sym typeface="Libre Baskerville"/>
              </a:rPr>
              <a:t>No question</a:t>
            </a:r>
          </a:p>
        </p:txBody>
      </p:sp>
      <p:sp>
        <p:nvSpPr>
          <p:cNvPr id="2" name="TextBox 1"/>
          <p:cNvSpPr txBox="1"/>
          <p:nvPr/>
        </p:nvSpPr>
        <p:spPr>
          <a:xfrm>
            <a:off x="436200" y="297967"/>
            <a:ext cx="4778351" cy="830997"/>
          </a:xfrm>
          <a:prstGeom prst="rect">
            <a:avLst/>
          </a:prstGeom>
          <a:noFill/>
        </p:spPr>
        <p:txBody>
          <a:bodyPr wrap="square" rtlCol="0">
            <a:spAutoFit/>
          </a:bodyPr>
          <a:lstStyle/>
          <a:p>
            <a:r>
              <a:rPr lang="en-GB" sz="4800" dirty="0" smtClean="0">
                <a:solidFill>
                  <a:srgbClr val="000066"/>
                </a:solidFill>
                <a:latin typeface="Baskerville Old Face" panose="02020602080505020303" pitchFamily="18" charset="0"/>
              </a:rPr>
              <a:t>Parents evenings</a:t>
            </a:r>
            <a:endParaRPr lang="en-GB" sz="4800" dirty="0">
              <a:solidFill>
                <a:srgbClr val="000066"/>
              </a:solidFill>
              <a:latin typeface="Baskerville Old Face" panose="02020602080505020303" pitchFamily="18" charset="0"/>
            </a:endParaRPr>
          </a:p>
        </p:txBody>
      </p:sp>
    </p:spTree>
    <p:extLst>
      <p:ext uri="{BB962C8B-B14F-4D97-AF65-F5344CB8AC3E}">
        <p14:creationId xmlns:p14="http://schemas.microsoft.com/office/powerpoint/2010/main" val="182798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436200" y="1902300"/>
            <a:ext cx="8250600" cy="3877200"/>
          </a:xfrm>
          <a:prstGeom prst="rect">
            <a:avLst/>
          </a:prstGeom>
          <a:noFill/>
          <a:ln>
            <a:noFill/>
          </a:ln>
        </p:spPr>
        <p:txBody>
          <a:bodyPr spcFirstLastPara="1" wrap="square" lIns="91425" tIns="45700" rIns="91425" bIns="45700" anchor="t" anchorCtr="0">
            <a:normAutofit lnSpcReduction="10000"/>
          </a:bodyPr>
          <a:lstStyle/>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The dates of all assessment weeks are on the calendar in the KEVI LSG App so students and parents can plan ahead.</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Students shouldn’t be waiting for their exam timetable to start revision.</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We have taken on board the feedback and will try to ensure that examination timetables are released sooner next year.</a:t>
            </a:r>
          </a:p>
        </p:txBody>
      </p:sp>
      <p:sp>
        <p:nvSpPr>
          <p:cNvPr id="2" name="TextBox 1"/>
          <p:cNvSpPr txBox="1"/>
          <p:nvPr/>
        </p:nvSpPr>
        <p:spPr>
          <a:xfrm>
            <a:off x="436200" y="443319"/>
            <a:ext cx="6561437" cy="830997"/>
          </a:xfrm>
          <a:prstGeom prst="rect">
            <a:avLst/>
          </a:prstGeom>
          <a:noFill/>
        </p:spPr>
        <p:txBody>
          <a:bodyPr wrap="square" rtlCol="0">
            <a:spAutoFit/>
          </a:bodyPr>
          <a:lstStyle/>
          <a:p>
            <a:r>
              <a:rPr lang="en-GB" sz="4800" dirty="0" smtClean="0">
                <a:solidFill>
                  <a:srgbClr val="000066"/>
                </a:solidFill>
                <a:latin typeface="Baskerville Old Face" panose="02020602080505020303" pitchFamily="18" charset="0"/>
              </a:rPr>
              <a:t>Internal exams</a:t>
            </a:r>
            <a:endParaRPr lang="en-GB" sz="4800" dirty="0">
              <a:solidFill>
                <a:srgbClr val="000066"/>
              </a:solidFill>
              <a:latin typeface="Baskerville Old Face" panose="02020602080505020303" pitchFamily="18" charset="0"/>
            </a:endParaRPr>
          </a:p>
        </p:txBody>
      </p:sp>
      <p:sp>
        <p:nvSpPr>
          <p:cNvPr id="3" name="Oval Callout 2"/>
          <p:cNvSpPr/>
          <p:nvPr/>
        </p:nvSpPr>
        <p:spPr>
          <a:xfrm>
            <a:off x="4711701" y="169928"/>
            <a:ext cx="2615858" cy="1498234"/>
          </a:xfrm>
          <a:prstGeom prst="wedgeEllipseCallout">
            <a:avLst>
              <a:gd name="adj1" fmla="val 52661"/>
              <a:gd name="adj2" fmla="val -4646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bg2"/>
                </a:solidFill>
                <a:latin typeface="Baskerville Old Face" panose="02020602080505020303" pitchFamily="18" charset="0"/>
              </a:rPr>
              <a:t>To have pre warning of exams with sufficient time so kids who require more time to re visit work can do so.</a:t>
            </a:r>
          </a:p>
        </p:txBody>
      </p:sp>
    </p:spTree>
    <p:extLst>
      <p:ext uri="{BB962C8B-B14F-4D97-AF65-F5344CB8AC3E}">
        <p14:creationId xmlns:p14="http://schemas.microsoft.com/office/powerpoint/2010/main" val="163123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290150" y="3676134"/>
            <a:ext cx="5240700" cy="2125363"/>
          </a:xfrm>
          <a:prstGeom prst="rect">
            <a:avLst/>
          </a:prstGeom>
          <a:noFill/>
          <a:ln>
            <a:noFill/>
          </a:ln>
        </p:spPr>
        <p:txBody>
          <a:bodyPr spcFirstLastPara="1" wrap="square" lIns="91425" tIns="45700" rIns="91425" bIns="45700" anchor="t" anchorCtr="0">
            <a:normAutofit/>
          </a:bodyPr>
          <a:lstStyle/>
          <a:p>
            <a:pPr marL="546100">
              <a:spcBef>
                <a:spcPts val="0"/>
              </a:spcBef>
              <a:buClr>
                <a:schemeClr val="bg2"/>
              </a:buClr>
              <a:buSzPct val="85000"/>
            </a:pPr>
            <a:endParaRPr lang="en-GB" sz="2400" dirty="0" smtClean="0">
              <a:solidFill>
                <a:srgbClr val="000066"/>
              </a:solidFill>
              <a:latin typeface="Baskerville Old Face" panose="02020602080505020303" pitchFamily="18" charset="0"/>
              <a:ea typeface="Libre Baskerville"/>
              <a:cs typeface="Libre Baskerville"/>
              <a:sym typeface="Libre Baskerville"/>
            </a:endParaRPr>
          </a:p>
        </p:txBody>
      </p:sp>
      <p:sp>
        <p:nvSpPr>
          <p:cNvPr id="2" name="TextBox 1"/>
          <p:cNvSpPr txBox="1"/>
          <p:nvPr/>
        </p:nvSpPr>
        <p:spPr>
          <a:xfrm>
            <a:off x="401595" y="247135"/>
            <a:ext cx="6561437" cy="830997"/>
          </a:xfrm>
          <a:prstGeom prst="rect">
            <a:avLst/>
          </a:prstGeom>
          <a:noFill/>
        </p:spPr>
        <p:txBody>
          <a:bodyPr wrap="square" rtlCol="0">
            <a:spAutoFit/>
          </a:bodyPr>
          <a:lstStyle/>
          <a:p>
            <a:r>
              <a:rPr lang="en-GB" sz="4800" dirty="0" smtClean="0">
                <a:solidFill>
                  <a:srgbClr val="000066"/>
                </a:solidFill>
                <a:latin typeface="Baskerville Old Face" panose="02020602080505020303" pitchFamily="18" charset="0"/>
              </a:rPr>
              <a:t>School Gate</a:t>
            </a:r>
            <a:endParaRPr lang="en-GB" sz="4800" dirty="0">
              <a:solidFill>
                <a:srgbClr val="000066"/>
              </a:solidFill>
              <a:latin typeface="Baskerville Old Face" panose="02020602080505020303" pitchFamily="18" charset="0"/>
            </a:endParaRPr>
          </a:p>
        </p:txBody>
      </p:sp>
      <p:sp>
        <p:nvSpPr>
          <p:cNvPr id="3" name="Oval Callout 2"/>
          <p:cNvSpPr/>
          <p:nvPr/>
        </p:nvSpPr>
        <p:spPr>
          <a:xfrm>
            <a:off x="2914650" y="152400"/>
            <a:ext cx="4572000" cy="3905250"/>
          </a:xfrm>
          <a:prstGeom prst="wedgeEllipseCallout">
            <a:avLst>
              <a:gd name="adj1" fmla="val 60469"/>
              <a:gd name="adj2" fmla="val 460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0066"/>
                </a:solidFill>
                <a:latin typeface="Baskerville Old Face" panose="02020602080505020303" pitchFamily="18" charset="0"/>
                <a:ea typeface="Libre Baskerville"/>
                <a:cs typeface="Libre Baskerville"/>
                <a:sym typeface="Libre Baskerville"/>
              </a:rPr>
              <a:t>Why does school Gate close at 8.25 and not 8.30. My daughter gets the bus in and if she is a few minutes late she has to go all the way down to far entrance on knightlow Rd. She has only been late once due to lack of buses and arrived at 8.30. Feel children who walk or use public transport get penalised if she was in a car which is not the favoured mode of transport by the the school she would be whizzed round but instead then has a much longer walk and gets a late mark.  For Children who walk or get bus in seems a bit unfair purely based on the entrance at knightlow rd</a:t>
            </a:r>
            <a:endParaRPr lang="en-GB" dirty="0"/>
          </a:p>
        </p:txBody>
      </p:sp>
    </p:spTree>
    <p:extLst>
      <p:ext uri="{BB962C8B-B14F-4D97-AF65-F5344CB8AC3E}">
        <p14:creationId xmlns:p14="http://schemas.microsoft.com/office/powerpoint/2010/main" val="42926029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862</Words>
  <Application>Microsoft Office PowerPoint</Application>
  <PresentationFormat>On-screen Show (4:3)</PresentationFormat>
  <Paragraphs>46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Libre Baskerville</vt:lpstr>
      <vt:lpstr>Baskerville Old Face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Cooney</dc:creator>
  <cp:lastModifiedBy>Sheila Allport</cp:lastModifiedBy>
  <cp:revision>36</cp:revision>
  <dcterms:modified xsi:type="dcterms:W3CDTF">2024-07-08T12:38:15Z</dcterms:modified>
</cp:coreProperties>
</file>