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73" r:id="rId4"/>
    <p:sldId id="274" r:id="rId5"/>
    <p:sldId id="275" r:id="rId6"/>
    <p:sldId id="277" r:id="rId7"/>
    <p:sldId id="278" r:id="rId8"/>
    <p:sldId id="265" r:id="rId9"/>
  </p:sldIdLst>
  <p:sldSz cx="9144000" cy="6858000" type="screen4x3"/>
  <p:notesSz cx="6858000" cy="9144000"/>
  <p:embeddedFontLst>
    <p:embeddedFont>
      <p:font typeface="Baskerville Old Face" panose="02020602080505020303" pitchFamily="18" charset="0"/>
      <p:regular r:id="rId11"/>
    </p:embeddedFont>
    <p:embeddedFont>
      <p:font typeface="Libre Baskerville" panose="020B0604020202020204" charset="0"/>
      <p:regular r:id="rId12"/>
      <p:bold r:id="rId13"/>
      <p:italic r:id="rId14"/>
    </p:embeddedFont>
    <p:embeddedFont>
      <p:font typeface="Calibri" panose="020F050202020403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91" autoAdjust="0"/>
    <p:restoredTop sz="94660"/>
  </p:normalViewPr>
  <p:slideViewPr>
    <p:cSldViewPr snapToGrid="0">
      <p:cViewPr varScale="1">
        <p:scale>
          <a:sx n="109" d="100"/>
          <a:sy n="109" d="100"/>
        </p:scale>
        <p:origin x="17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5678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2794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008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1248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0542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549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130428"/>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2"/>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8"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5464174" y="1371602"/>
            <a:ext cx="4387851"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273175" y="-609598"/>
            <a:ext cx="4387851"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457200" y="1600201"/>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22313" y="4406901"/>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4"/>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457200" y="1200152"/>
            <a:ext cx="4038600" cy="3394075"/>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5"/>
          <p:cNvSpPr txBox="1">
            <a:spLocks noGrp="1"/>
          </p:cNvSpPr>
          <p:nvPr>
            <p:ph type="body" idx="2"/>
          </p:nvPr>
        </p:nvSpPr>
        <p:spPr>
          <a:xfrm>
            <a:off x="4648200" y="1200152"/>
            <a:ext cx="4038600" cy="3394075"/>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5"/>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457200" y="1535113"/>
            <a:ext cx="4040188" cy="639763"/>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6"/>
          <p:cNvSpPr txBox="1">
            <a:spLocks noGrp="1"/>
          </p:cNvSpPr>
          <p:nvPr>
            <p:ph type="body" idx="3"/>
          </p:nvPr>
        </p:nvSpPr>
        <p:spPr>
          <a:xfrm>
            <a:off x="4645029" y="1535113"/>
            <a:ext cx="4041775" cy="639763"/>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4645029"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6"/>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4" y="273049"/>
            <a:ext cx="3008313" cy="116205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3"/>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4" y="1435103"/>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1"/>
            <a:ext cx="5486400" cy="56673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9"/>
            <a:ext cx="5486400" cy="8048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1"/>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PA@lsg.kevibham.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mailto:mark.ryder@sodexo.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a:stretch/>
        </p:blipFill>
        <p:spPr>
          <a:xfrm>
            <a:off x="-18323" y="0"/>
            <a:ext cx="9162322" cy="6871741"/>
          </a:xfrm>
          <a:prstGeom prst="rect">
            <a:avLst/>
          </a:prstGeom>
          <a:noFill/>
          <a:ln>
            <a:noFill/>
          </a:ln>
        </p:spPr>
      </p:pic>
      <p:sp>
        <p:nvSpPr>
          <p:cNvPr id="85" name="Google Shape;85;p13"/>
          <p:cNvSpPr txBox="1">
            <a:spLocks noGrp="1"/>
          </p:cNvSpPr>
          <p:nvPr>
            <p:ph type="subTitle" idx="1"/>
          </p:nvPr>
        </p:nvSpPr>
        <p:spPr>
          <a:xfrm>
            <a:off x="1371600" y="6094650"/>
            <a:ext cx="6400800" cy="424200"/>
          </a:xfrm>
          <a:prstGeom prst="rect">
            <a:avLst/>
          </a:prstGeom>
          <a:noFill/>
          <a:ln>
            <a:noFill/>
          </a:ln>
        </p:spPr>
        <p:txBody>
          <a:bodyPr spcFirstLastPara="1" wrap="square" lIns="91425" tIns="45700" rIns="91425" bIns="45700" anchor="t" anchorCtr="0">
            <a:normAutofit fontScale="85000" lnSpcReduction="20000"/>
          </a:bodyPr>
          <a:lstStyle/>
          <a:p>
            <a:pPr marL="0" lvl="0" indent="0" algn="ctr" rtl="0">
              <a:spcBef>
                <a:spcPts val="0"/>
              </a:spcBef>
              <a:spcAft>
                <a:spcPts val="0"/>
              </a:spcAft>
              <a:buClr>
                <a:srgbClr val="888888"/>
              </a:buClr>
              <a:buSzPct val="100000"/>
              <a:buNone/>
            </a:pPr>
            <a:r>
              <a:rPr lang="en-GB" dirty="0" smtClean="0">
                <a:solidFill>
                  <a:schemeClr val="lt1"/>
                </a:solidFill>
                <a:latin typeface="Libre Baskerville"/>
                <a:ea typeface="Libre Baskerville"/>
                <a:cs typeface="Libre Baskerville"/>
                <a:sym typeface="Libre Baskerville"/>
              </a:rPr>
              <a:t>Parent Update meeting</a:t>
            </a:r>
            <a:endParaRPr dirty="0">
              <a:solidFill>
                <a:schemeClr val="lt1"/>
              </a:solidFill>
              <a:latin typeface="Libre Baskerville"/>
              <a:ea typeface="Libre Baskerville"/>
              <a:cs typeface="Libre Baskerville"/>
              <a:sym typeface="Libre Baskerville"/>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4"/>
          <p:cNvPicPr preferRelativeResize="0"/>
          <p:nvPr/>
        </p:nvPicPr>
        <p:blipFill rotWithShape="1">
          <a:blip r:embed="rId3">
            <a:alphaModFix/>
          </a:blip>
          <a:srcRect/>
          <a:stretch/>
        </p:blipFill>
        <p:spPr>
          <a:xfrm>
            <a:off x="-24001" y="1"/>
            <a:ext cx="9168000" cy="6876000"/>
          </a:xfrm>
          <a:prstGeom prst="rect">
            <a:avLst/>
          </a:prstGeom>
          <a:noFill/>
          <a:ln>
            <a:noFill/>
          </a:ln>
        </p:spPr>
      </p:pic>
      <p:sp>
        <p:nvSpPr>
          <p:cNvPr id="91" name="Google Shape;91;p14"/>
          <p:cNvSpPr txBox="1">
            <a:spLocks noGrp="1"/>
          </p:cNvSpPr>
          <p:nvPr>
            <p:ph type="body" idx="1"/>
          </p:nvPr>
        </p:nvSpPr>
        <p:spPr>
          <a:xfrm>
            <a:off x="436200" y="1569308"/>
            <a:ext cx="8250600" cy="4210192"/>
          </a:xfrm>
          <a:prstGeom prst="rect">
            <a:avLst/>
          </a:prstGeom>
          <a:noFill/>
          <a:ln>
            <a:noFill/>
          </a:ln>
        </p:spPr>
        <p:txBody>
          <a:bodyPr spcFirstLastPara="1" wrap="square" lIns="91425" tIns="45700" rIns="91425" bIns="45700" anchor="t" anchorCtr="0">
            <a:normAutofit fontScale="77500" lnSpcReduction="20000"/>
          </a:bodyPr>
          <a:lstStyle/>
          <a:p>
            <a:pPr marL="342900" lvl="0" indent="-139700">
              <a:spcBef>
                <a:spcPts val="0"/>
              </a:spcBef>
              <a:buSzPts val="3200"/>
              <a:buNone/>
            </a:pPr>
            <a:r>
              <a:rPr lang="en-GB" u="sng" dirty="0" smtClean="0">
                <a:solidFill>
                  <a:srgbClr val="000066"/>
                </a:solidFill>
                <a:latin typeface="Baskerville Old Face" panose="02020602080505020303" pitchFamily="18" charset="0"/>
                <a:ea typeface="Libre Baskerville"/>
                <a:cs typeface="Libre Baskerville"/>
                <a:sym typeface="Libre Baskerville"/>
              </a:rPr>
              <a:t>How </a:t>
            </a:r>
            <a:r>
              <a:rPr lang="en-GB" u="sng" dirty="0">
                <a:solidFill>
                  <a:srgbClr val="000066"/>
                </a:solidFill>
                <a:latin typeface="Baskerville Old Face" panose="02020602080505020303" pitchFamily="18" charset="0"/>
                <a:ea typeface="Libre Baskerville"/>
                <a:cs typeface="Libre Baskerville"/>
                <a:sym typeface="Libre Baskerville"/>
              </a:rPr>
              <a:t>do Parent </a:t>
            </a:r>
            <a:r>
              <a:rPr lang="en-GB" u="sng" dirty="0" smtClean="0">
                <a:solidFill>
                  <a:srgbClr val="000066"/>
                </a:solidFill>
                <a:latin typeface="Baskerville Old Face" panose="02020602080505020303" pitchFamily="18" charset="0"/>
                <a:ea typeface="Libre Baskerville"/>
                <a:cs typeface="Libre Baskerville"/>
                <a:sym typeface="Libre Baskerville"/>
              </a:rPr>
              <a:t>update meetings </a:t>
            </a:r>
            <a:r>
              <a:rPr lang="en-GB" u="sng" dirty="0">
                <a:solidFill>
                  <a:srgbClr val="000066"/>
                </a:solidFill>
                <a:latin typeface="Baskerville Old Face" panose="02020602080505020303" pitchFamily="18" charset="0"/>
                <a:ea typeface="Libre Baskerville"/>
                <a:cs typeface="Libre Baskerville"/>
                <a:sym typeface="Libre Baskerville"/>
              </a:rPr>
              <a:t>work?</a:t>
            </a:r>
          </a:p>
          <a:p>
            <a:pPr marL="660400" indent="-457200">
              <a:spcBef>
                <a:spcPts val="0"/>
              </a:spcBef>
              <a:buClr>
                <a:schemeClr val="bg2"/>
              </a:buClr>
              <a:buSzPct val="85000"/>
            </a:pPr>
            <a:r>
              <a:rPr lang="en-GB" dirty="0">
                <a:solidFill>
                  <a:srgbClr val="000066"/>
                </a:solidFill>
                <a:latin typeface="Baskerville Old Face" panose="02020602080505020303" pitchFamily="18" charset="0"/>
                <a:ea typeface="Libre Baskerville"/>
                <a:cs typeface="Libre Baskerville"/>
                <a:sym typeface="Libre Baskerville"/>
              </a:rPr>
              <a:t>Microphones should be on mute throughout the session.</a:t>
            </a:r>
          </a:p>
          <a:p>
            <a:pPr marL="660400" indent="-457200">
              <a:spcBef>
                <a:spcPts val="0"/>
              </a:spcBef>
              <a:buClr>
                <a:schemeClr val="bg2"/>
              </a:buClr>
              <a:buSzPct val="85000"/>
            </a:pPr>
            <a:r>
              <a:rPr lang="en-GB" dirty="0">
                <a:solidFill>
                  <a:srgbClr val="000066"/>
                </a:solidFill>
                <a:latin typeface="Baskerville Old Face" panose="02020602080505020303" pitchFamily="18" charset="0"/>
                <a:ea typeface="Libre Baskerville"/>
                <a:cs typeface="Libre Baskerville"/>
                <a:sym typeface="Libre Baskerville"/>
              </a:rPr>
              <a:t>Only questions submitted in advance will be </a:t>
            </a:r>
            <a:r>
              <a:rPr lang="en-GB" dirty="0" smtClean="0">
                <a:solidFill>
                  <a:srgbClr val="000066"/>
                </a:solidFill>
                <a:latin typeface="Baskerville Old Face" panose="02020602080505020303" pitchFamily="18" charset="0"/>
                <a:ea typeface="Libre Baskerville"/>
                <a:cs typeface="Libre Baskerville"/>
                <a:sym typeface="Libre Baskerville"/>
              </a:rPr>
              <a:t>answered.  </a:t>
            </a:r>
            <a:endParaRPr lang="en-GB" dirty="0">
              <a:solidFill>
                <a:srgbClr val="000066"/>
              </a:solidFill>
              <a:latin typeface="Baskerville Old Face" panose="02020602080505020303" pitchFamily="18" charset="0"/>
              <a:ea typeface="Libre Baskerville"/>
              <a:cs typeface="Libre Baskerville"/>
              <a:sym typeface="Libre Baskerville"/>
            </a:endParaRPr>
          </a:p>
          <a:p>
            <a:pPr marL="660400" indent="-457200">
              <a:spcBef>
                <a:spcPts val="0"/>
              </a:spcBef>
              <a:buClr>
                <a:schemeClr val="bg2"/>
              </a:buClr>
              <a:buSzPct val="85000"/>
            </a:pPr>
            <a:r>
              <a:rPr lang="en-GB" dirty="0" smtClean="0">
                <a:solidFill>
                  <a:srgbClr val="000066"/>
                </a:solidFill>
                <a:latin typeface="Baskerville Old Face" panose="02020602080505020303" pitchFamily="18" charset="0"/>
                <a:ea typeface="Libre Baskerville"/>
                <a:cs typeface="Libre Baskerville"/>
                <a:sym typeface="Libre Baskerville"/>
              </a:rPr>
              <a:t>Questions with a similar theme will be grouped together.</a:t>
            </a:r>
            <a:endParaRPr lang="en-GB" dirty="0">
              <a:solidFill>
                <a:srgbClr val="000066"/>
              </a:solidFill>
              <a:latin typeface="Baskerville Old Face" panose="02020602080505020303" pitchFamily="18" charset="0"/>
              <a:ea typeface="Libre Baskerville"/>
              <a:cs typeface="Libre Baskerville"/>
              <a:sym typeface="Libre Baskerville"/>
            </a:endParaRPr>
          </a:p>
          <a:p>
            <a:pPr marL="660400" indent="-457200">
              <a:spcBef>
                <a:spcPts val="0"/>
              </a:spcBef>
              <a:buClr>
                <a:schemeClr val="bg2"/>
              </a:buClr>
              <a:buSzPct val="85000"/>
            </a:pPr>
            <a:r>
              <a:rPr lang="en-GB" dirty="0" smtClean="0">
                <a:solidFill>
                  <a:srgbClr val="000066"/>
                </a:solidFill>
                <a:latin typeface="Baskerville Old Face" panose="02020602080505020303" pitchFamily="18" charset="0"/>
                <a:ea typeface="Libre Baskerville"/>
                <a:cs typeface="Libre Baskerville"/>
                <a:sym typeface="Libre Baskerville"/>
              </a:rPr>
              <a:t>Questions relating to individuals will not be answered – Achievement co-ordinators have been asked to contact parents where this applies</a:t>
            </a:r>
          </a:p>
          <a:p>
            <a:pPr marL="660400" indent="-457200">
              <a:spcBef>
                <a:spcPts val="0"/>
              </a:spcBef>
              <a:buClr>
                <a:schemeClr val="bg2"/>
              </a:buClr>
              <a:buSzPct val="85000"/>
            </a:pPr>
            <a:r>
              <a:rPr lang="en-GB" dirty="0" smtClean="0">
                <a:solidFill>
                  <a:srgbClr val="000066"/>
                </a:solidFill>
                <a:latin typeface="Baskerville Old Face" panose="02020602080505020303" pitchFamily="18" charset="0"/>
                <a:ea typeface="Libre Baskerville"/>
                <a:cs typeface="Libre Baskerville"/>
                <a:sym typeface="Libre Baskerville"/>
              </a:rPr>
              <a:t>No </a:t>
            </a:r>
            <a:r>
              <a:rPr lang="en-GB" dirty="0">
                <a:solidFill>
                  <a:srgbClr val="000066"/>
                </a:solidFill>
                <a:latin typeface="Baskerville Old Face" panose="02020602080505020303" pitchFamily="18" charset="0"/>
                <a:ea typeface="Libre Baskerville"/>
                <a:cs typeface="Libre Baskerville"/>
                <a:sym typeface="Libre Baskerville"/>
              </a:rPr>
              <a:t>recording of the presentation – notes will be taken and uploaded on to the school website.</a:t>
            </a:r>
          </a:p>
          <a:p>
            <a:pPr marL="660400" indent="-457200">
              <a:spcBef>
                <a:spcPts val="0"/>
              </a:spcBef>
              <a:buClr>
                <a:schemeClr val="bg2"/>
              </a:buClr>
              <a:buSzPct val="85000"/>
            </a:pPr>
            <a:r>
              <a:rPr lang="en-GB" dirty="0">
                <a:solidFill>
                  <a:srgbClr val="000066"/>
                </a:solidFill>
                <a:latin typeface="Baskerville Old Face" panose="02020602080505020303" pitchFamily="18" charset="0"/>
                <a:ea typeface="Libre Baskerville"/>
                <a:cs typeface="Libre Baskerville"/>
                <a:sym typeface="Libre Baskerville"/>
              </a:rPr>
              <a:t>Any questions arising from todays session should be emailed to </a:t>
            </a:r>
            <a:r>
              <a:rPr lang="en-GB" dirty="0" smtClean="0">
                <a:solidFill>
                  <a:srgbClr val="000066"/>
                </a:solidFill>
                <a:latin typeface="Baskerville Old Face" panose="02020602080505020303" pitchFamily="18" charset="0"/>
                <a:ea typeface="Libre Baskerville"/>
                <a:cs typeface="Libre Baskerville"/>
                <a:sym typeface="Libre Baskerville"/>
              </a:rPr>
              <a:t>Mrs </a:t>
            </a:r>
            <a:r>
              <a:rPr lang="en-GB" dirty="0" err="1" smtClean="0">
                <a:solidFill>
                  <a:srgbClr val="000066"/>
                </a:solidFill>
                <a:latin typeface="Baskerville Old Face" panose="02020602080505020303" pitchFamily="18" charset="0"/>
                <a:ea typeface="Libre Baskerville"/>
                <a:cs typeface="Libre Baskerville"/>
                <a:sym typeface="Libre Baskerville"/>
              </a:rPr>
              <a:t>Allport</a:t>
            </a:r>
            <a:r>
              <a:rPr lang="en-GB" dirty="0" smtClean="0">
                <a:solidFill>
                  <a:srgbClr val="000066"/>
                </a:solidFill>
                <a:latin typeface="Baskerville Old Face" panose="02020602080505020303" pitchFamily="18" charset="0"/>
                <a:ea typeface="Libre Baskerville"/>
                <a:cs typeface="Libre Baskerville"/>
                <a:sym typeface="Libre Baskerville"/>
              </a:rPr>
              <a:t> via </a:t>
            </a:r>
            <a:r>
              <a:rPr lang="en-GB" dirty="0" smtClean="0">
                <a:solidFill>
                  <a:srgbClr val="000066"/>
                </a:solidFill>
                <a:latin typeface="Baskerville Old Face" panose="02020602080505020303" pitchFamily="18" charset="0"/>
                <a:ea typeface="Libre Baskerville"/>
                <a:cs typeface="Libre Baskerville"/>
                <a:sym typeface="Libre Baskerville"/>
                <a:hlinkClick r:id="rId4"/>
              </a:rPr>
              <a:t>PA@lsg.kevibham.org</a:t>
            </a:r>
            <a:r>
              <a:rPr lang="en-GB" dirty="0" smtClean="0">
                <a:solidFill>
                  <a:srgbClr val="000066"/>
                </a:solidFill>
                <a:latin typeface="Baskerville Old Face" panose="02020602080505020303" pitchFamily="18" charset="0"/>
                <a:ea typeface="Libre Baskerville"/>
                <a:cs typeface="Libre Baskerville"/>
                <a:sym typeface="Libre Baskerville"/>
              </a:rPr>
              <a:t> </a:t>
            </a:r>
            <a:r>
              <a:rPr lang="en-GB" dirty="0">
                <a:solidFill>
                  <a:srgbClr val="000066"/>
                </a:solidFill>
                <a:latin typeface="Baskerville Old Face" panose="02020602080505020303" pitchFamily="18" charset="0"/>
                <a:ea typeface="Libre Baskerville"/>
                <a:cs typeface="Libre Baskerville"/>
                <a:sym typeface="Libre Baskerville"/>
              </a:rPr>
              <a:t>who will arrange for someone to contact you.</a:t>
            </a:r>
            <a:endParaRPr dirty="0">
              <a:solidFill>
                <a:srgbClr val="000066"/>
              </a:solidFill>
              <a:latin typeface="Baskerville Old Face" panose="02020602080505020303" pitchFamily="18" charset="0"/>
              <a:ea typeface="Libre Baskerville"/>
              <a:cs typeface="Libre Baskerville"/>
              <a:sym typeface="Libre Baskerville"/>
            </a:endParaRPr>
          </a:p>
        </p:txBody>
      </p:sp>
      <p:sp>
        <p:nvSpPr>
          <p:cNvPr id="2" name="TextBox 1"/>
          <p:cNvSpPr txBox="1"/>
          <p:nvPr/>
        </p:nvSpPr>
        <p:spPr>
          <a:xfrm>
            <a:off x="389239" y="247135"/>
            <a:ext cx="6561437" cy="1015663"/>
          </a:xfrm>
          <a:prstGeom prst="rect">
            <a:avLst/>
          </a:prstGeom>
          <a:noFill/>
        </p:spPr>
        <p:txBody>
          <a:bodyPr wrap="square" rtlCol="0">
            <a:spAutoFit/>
          </a:bodyPr>
          <a:lstStyle/>
          <a:p>
            <a:r>
              <a:rPr lang="en-GB" sz="6000" dirty="0" smtClean="0">
                <a:solidFill>
                  <a:srgbClr val="000066"/>
                </a:solidFill>
                <a:latin typeface="Baskerville Old Face" panose="02020602080505020303" pitchFamily="18" charset="0"/>
              </a:rPr>
              <a:t>Welcome</a:t>
            </a:r>
            <a:endParaRPr lang="en-GB" sz="6000" dirty="0">
              <a:solidFill>
                <a:srgbClr val="000066"/>
              </a:solidFill>
              <a:latin typeface="Baskerville Old Face" panose="02020602080505020303"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4"/>
          <p:cNvPicPr preferRelativeResize="0"/>
          <p:nvPr/>
        </p:nvPicPr>
        <p:blipFill rotWithShape="1">
          <a:blip r:embed="rId3">
            <a:alphaModFix/>
          </a:blip>
          <a:srcRect/>
          <a:stretch/>
        </p:blipFill>
        <p:spPr>
          <a:xfrm>
            <a:off x="-24001" y="1"/>
            <a:ext cx="9168000" cy="6876000"/>
          </a:xfrm>
          <a:prstGeom prst="rect">
            <a:avLst/>
          </a:prstGeom>
          <a:noFill/>
          <a:ln>
            <a:noFill/>
          </a:ln>
        </p:spPr>
      </p:pic>
      <p:sp>
        <p:nvSpPr>
          <p:cNvPr id="91" name="Google Shape;91;p14"/>
          <p:cNvSpPr txBox="1">
            <a:spLocks noGrp="1"/>
          </p:cNvSpPr>
          <p:nvPr>
            <p:ph type="body" idx="1"/>
          </p:nvPr>
        </p:nvSpPr>
        <p:spPr>
          <a:xfrm>
            <a:off x="436200" y="1236366"/>
            <a:ext cx="8250600" cy="3877200"/>
          </a:xfrm>
          <a:prstGeom prst="rect">
            <a:avLst/>
          </a:prstGeom>
          <a:noFill/>
          <a:ln>
            <a:noFill/>
          </a:ln>
        </p:spPr>
        <p:txBody>
          <a:bodyPr spcFirstLastPara="1" wrap="square" lIns="91425" tIns="45700" rIns="91425" bIns="45700" anchor="t" anchorCtr="0">
            <a:normAutofit fontScale="85000" lnSpcReduction="20000"/>
          </a:bodyPr>
          <a:lstStyle/>
          <a:p>
            <a:pPr marL="660400" indent="-457200">
              <a:spcBef>
                <a:spcPts val="0"/>
              </a:spcBef>
              <a:buSzPts val="3200"/>
            </a:pPr>
            <a:r>
              <a:rPr lang="en-GB" dirty="0" smtClean="0">
                <a:solidFill>
                  <a:srgbClr val="000066"/>
                </a:solidFill>
                <a:latin typeface="Baskerville Old Face" panose="02020602080505020303" pitchFamily="18" charset="0"/>
                <a:ea typeface="Libre Baskerville"/>
                <a:cs typeface="Libre Baskerville"/>
                <a:sym typeface="Libre Baskerville"/>
              </a:rPr>
              <a:t>New kitchen – thankyou for </a:t>
            </a:r>
            <a:r>
              <a:rPr lang="en-GB" smtClean="0">
                <a:solidFill>
                  <a:srgbClr val="000066"/>
                </a:solidFill>
                <a:latin typeface="Baskerville Old Face" panose="02020602080505020303" pitchFamily="18" charset="0"/>
                <a:ea typeface="Libre Baskerville"/>
                <a:cs typeface="Libre Baskerville"/>
                <a:sym typeface="Libre Baskerville"/>
              </a:rPr>
              <a:t>your patience</a:t>
            </a:r>
            <a:endParaRPr lang="en-GB" dirty="0" smtClean="0">
              <a:solidFill>
                <a:srgbClr val="000066"/>
              </a:solidFill>
              <a:latin typeface="Baskerville Old Face" panose="02020602080505020303" pitchFamily="18" charset="0"/>
              <a:ea typeface="Libre Baskerville"/>
              <a:cs typeface="Libre Baskerville"/>
              <a:sym typeface="Libre Baskerville"/>
            </a:endParaRPr>
          </a:p>
          <a:p>
            <a:pPr marL="660400" indent="-457200">
              <a:spcBef>
                <a:spcPts val="0"/>
              </a:spcBef>
              <a:buSzPts val="3200"/>
            </a:pPr>
            <a:r>
              <a:rPr lang="en-GB" dirty="0" smtClean="0">
                <a:solidFill>
                  <a:srgbClr val="000066"/>
                </a:solidFill>
                <a:latin typeface="Baskerville Old Face" panose="02020602080505020303" pitchFamily="18" charset="0"/>
                <a:ea typeface="Libre Baskerville"/>
                <a:cs typeface="Libre Baskerville"/>
                <a:sym typeface="Libre Baskerville"/>
              </a:rPr>
              <a:t>Lift</a:t>
            </a:r>
          </a:p>
          <a:p>
            <a:pPr marL="660400" indent="-457200">
              <a:spcBef>
                <a:spcPts val="0"/>
              </a:spcBef>
              <a:buSzPts val="3200"/>
            </a:pPr>
            <a:r>
              <a:rPr lang="en-GB" dirty="0" smtClean="0">
                <a:solidFill>
                  <a:srgbClr val="000066"/>
                </a:solidFill>
                <a:latin typeface="Baskerville Old Face" panose="02020602080505020303" pitchFamily="18" charset="0"/>
                <a:ea typeface="Libre Baskerville"/>
                <a:cs typeface="Libre Baskerville"/>
                <a:sym typeface="Libre Baskerville"/>
              </a:rPr>
              <a:t>IT infrastructure</a:t>
            </a:r>
          </a:p>
          <a:p>
            <a:pPr marL="660400" indent="-457200">
              <a:spcBef>
                <a:spcPts val="0"/>
              </a:spcBef>
              <a:buSzPts val="3200"/>
            </a:pPr>
            <a:r>
              <a:rPr lang="en-GB" dirty="0" smtClean="0">
                <a:solidFill>
                  <a:srgbClr val="000066"/>
                </a:solidFill>
                <a:latin typeface="Baskerville Old Face" panose="02020602080505020303" pitchFamily="18" charset="0"/>
                <a:ea typeface="Libre Baskerville"/>
                <a:cs typeface="Libre Baskerville"/>
                <a:sym typeface="Libre Baskerville"/>
              </a:rPr>
              <a:t>Final 11 interactive whiteboards</a:t>
            </a:r>
          </a:p>
          <a:p>
            <a:pPr marL="660400" indent="-457200">
              <a:spcBef>
                <a:spcPts val="0"/>
              </a:spcBef>
              <a:buSzPts val="3200"/>
            </a:pPr>
            <a:r>
              <a:rPr lang="en-GB" dirty="0" smtClean="0">
                <a:solidFill>
                  <a:srgbClr val="000066"/>
                </a:solidFill>
                <a:latin typeface="Baskerville Old Face" panose="02020602080505020303" pitchFamily="18" charset="0"/>
                <a:ea typeface="Libre Baskerville"/>
                <a:cs typeface="Libre Baskerville"/>
                <a:sym typeface="Libre Baskerville"/>
              </a:rPr>
              <a:t>New computers in 4 computer rooms</a:t>
            </a:r>
          </a:p>
          <a:p>
            <a:pPr marL="660400" indent="-457200">
              <a:spcBef>
                <a:spcPts val="0"/>
              </a:spcBef>
              <a:buSzPts val="3200"/>
            </a:pPr>
            <a:r>
              <a:rPr lang="en-GB" dirty="0" smtClean="0">
                <a:solidFill>
                  <a:srgbClr val="000066"/>
                </a:solidFill>
                <a:latin typeface="Baskerville Old Face" panose="02020602080505020303" pitchFamily="18" charset="0"/>
                <a:ea typeface="Libre Baskerville"/>
                <a:cs typeface="Libre Baskerville"/>
                <a:sym typeface="Libre Baskerville"/>
              </a:rPr>
              <a:t>Flooring (3x classrooms and top floor)</a:t>
            </a:r>
          </a:p>
          <a:p>
            <a:pPr marL="660400" indent="-457200">
              <a:spcBef>
                <a:spcPts val="0"/>
              </a:spcBef>
              <a:buSzPts val="3200"/>
            </a:pPr>
            <a:r>
              <a:rPr lang="en-GB" dirty="0" smtClean="0">
                <a:solidFill>
                  <a:srgbClr val="000066"/>
                </a:solidFill>
                <a:latin typeface="Baskerville Old Face" panose="02020602080505020303" pitchFamily="18" charset="0"/>
                <a:ea typeface="Libre Baskerville"/>
                <a:cs typeface="Libre Baskerville"/>
                <a:sym typeface="Libre Baskerville"/>
              </a:rPr>
              <a:t>Rendering</a:t>
            </a:r>
          </a:p>
          <a:p>
            <a:pPr marL="660400" indent="-457200">
              <a:spcBef>
                <a:spcPts val="0"/>
              </a:spcBef>
              <a:buSzPts val="3200"/>
            </a:pPr>
            <a:r>
              <a:rPr lang="en-GB" dirty="0" smtClean="0">
                <a:solidFill>
                  <a:srgbClr val="000066"/>
                </a:solidFill>
                <a:latin typeface="Baskerville Old Face" panose="02020602080505020303" pitchFamily="18" charset="0"/>
                <a:ea typeface="Libre Baskerville"/>
                <a:cs typeface="Libre Baskerville"/>
                <a:sym typeface="Libre Baskerville"/>
              </a:rPr>
              <a:t>Electric charging points</a:t>
            </a:r>
          </a:p>
          <a:p>
            <a:pPr marL="660400" indent="-457200">
              <a:spcBef>
                <a:spcPts val="0"/>
              </a:spcBef>
              <a:buSzPts val="3200"/>
            </a:pPr>
            <a:r>
              <a:rPr lang="en-GB" dirty="0" smtClean="0">
                <a:solidFill>
                  <a:srgbClr val="000066"/>
                </a:solidFill>
                <a:latin typeface="Baskerville Old Face" panose="02020602080505020303" pitchFamily="18" charset="0"/>
                <a:ea typeface="Libre Baskerville"/>
                <a:cs typeface="Libre Baskerville"/>
                <a:sym typeface="Libre Baskerville"/>
              </a:rPr>
              <a:t>Outside seating for students</a:t>
            </a:r>
          </a:p>
          <a:p>
            <a:pPr marL="660400" indent="-457200">
              <a:spcBef>
                <a:spcPts val="0"/>
              </a:spcBef>
              <a:buSzPts val="3200"/>
            </a:pPr>
            <a:r>
              <a:rPr lang="en-GB" dirty="0" err="1" smtClean="0">
                <a:solidFill>
                  <a:srgbClr val="000066"/>
                </a:solidFill>
                <a:latin typeface="Baskerville Old Face" panose="02020602080505020303" pitchFamily="18" charset="0"/>
                <a:ea typeface="Libre Baskerville"/>
                <a:cs typeface="Libre Baskerville"/>
                <a:sym typeface="Libre Baskerville"/>
              </a:rPr>
              <a:t>Arbor</a:t>
            </a:r>
            <a:r>
              <a:rPr lang="en-GB" dirty="0" smtClean="0">
                <a:solidFill>
                  <a:srgbClr val="000066"/>
                </a:solidFill>
                <a:latin typeface="Baskerville Old Face" panose="02020602080505020303" pitchFamily="18" charset="0"/>
                <a:ea typeface="Libre Baskerville"/>
                <a:cs typeface="Libre Baskerville"/>
                <a:sym typeface="Libre Baskerville"/>
              </a:rPr>
              <a:t> migration</a:t>
            </a:r>
          </a:p>
          <a:p>
            <a:pPr marL="660400" indent="-457200">
              <a:spcBef>
                <a:spcPts val="0"/>
              </a:spcBef>
              <a:buSzPts val="3200"/>
            </a:pPr>
            <a:r>
              <a:rPr lang="en-GB" dirty="0" smtClean="0">
                <a:solidFill>
                  <a:srgbClr val="000066"/>
                </a:solidFill>
                <a:latin typeface="Baskerville Old Face" panose="02020602080505020303" pitchFamily="18" charset="0"/>
                <a:ea typeface="Libre Baskerville"/>
                <a:cs typeface="Libre Baskerville"/>
                <a:sym typeface="Libre Baskerville"/>
              </a:rPr>
              <a:t>Microsoft migration</a:t>
            </a:r>
          </a:p>
          <a:p>
            <a:pPr marL="342900" lvl="0" indent="-139700">
              <a:spcBef>
                <a:spcPts val="0"/>
              </a:spcBef>
              <a:buSzPts val="3200"/>
              <a:buNone/>
            </a:pPr>
            <a:endParaRPr dirty="0">
              <a:solidFill>
                <a:srgbClr val="000066"/>
              </a:solidFill>
              <a:latin typeface="Baskerville Old Face" panose="02020602080505020303" pitchFamily="18" charset="0"/>
              <a:ea typeface="Libre Baskerville"/>
              <a:cs typeface="Libre Baskerville"/>
              <a:sym typeface="Libre Baskerville"/>
            </a:endParaRPr>
          </a:p>
        </p:txBody>
      </p:sp>
      <p:sp>
        <p:nvSpPr>
          <p:cNvPr id="2" name="TextBox 1"/>
          <p:cNvSpPr txBox="1"/>
          <p:nvPr/>
        </p:nvSpPr>
        <p:spPr>
          <a:xfrm>
            <a:off x="436200" y="202685"/>
            <a:ext cx="6561437" cy="830997"/>
          </a:xfrm>
          <a:prstGeom prst="rect">
            <a:avLst/>
          </a:prstGeom>
          <a:noFill/>
        </p:spPr>
        <p:txBody>
          <a:bodyPr wrap="square" rtlCol="0">
            <a:spAutoFit/>
          </a:bodyPr>
          <a:lstStyle/>
          <a:p>
            <a:r>
              <a:rPr lang="en-GB" sz="4800" dirty="0" smtClean="0">
                <a:solidFill>
                  <a:srgbClr val="000066"/>
                </a:solidFill>
                <a:latin typeface="Baskerville Old Face" panose="02020602080505020303" pitchFamily="18" charset="0"/>
              </a:rPr>
              <a:t>What are we working on? </a:t>
            </a:r>
            <a:endParaRPr lang="en-GB" sz="4800" dirty="0">
              <a:solidFill>
                <a:srgbClr val="000066"/>
              </a:solidFill>
              <a:latin typeface="Baskerville Old Face" panose="02020602080505020303" pitchFamily="18" charset="0"/>
            </a:endParaRPr>
          </a:p>
        </p:txBody>
      </p:sp>
    </p:spTree>
    <p:extLst>
      <p:ext uri="{BB962C8B-B14F-4D97-AF65-F5344CB8AC3E}">
        <p14:creationId xmlns:p14="http://schemas.microsoft.com/office/powerpoint/2010/main" val="302663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4"/>
          <p:cNvPicPr preferRelativeResize="0"/>
          <p:nvPr/>
        </p:nvPicPr>
        <p:blipFill rotWithShape="1">
          <a:blip r:embed="rId3">
            <a:alphaModFix/>
          </a:blip>
          <a:srcRect/>
          <a:stretch/>
        </p:blipFill>
        <p:spPr>
          <a:xfrm>
            <a:off x="-24001" y="1"/>
            <a:ext cx="9168000" cy="6876000"/>
          </a:xfrm>
          <a:prstGeom prst="rect">
            <a:avLst/>
          </a:prstGeom>
          <a:noFill/>
          <a:ln>
            <a:noFill/>
          </a:ln>
        </p:spPr>
      </p:pic>
      <p:sp>
        <p:nvSpPr>
          <p:cNvPr id="91" name="Google Shape;91;p14"/>
          <p:cNvSpPr txBox="1">
            <a:spLocks noGrp="1"/>
          </p:cNvSpPr>
          <p:nvPr>
            <p:ph type="body" idx="1"/>
          </p:nvPr>
        </p:nvSpPr>
        <p:spPr>
          <a:xfrm>
            <a:off x="-71800" y="896778"/>
            <a:ext cx="8250600" cy="4844814"/>
          </a:xfrm>
          <a:prstGeom prst="rect">
            <a:avLst/>
          </a:prstGeom>
          <a:noFill/>
          <a:ln>
            <a:noFill/>
          </a:ln>
        </p:spPr>
        <p:txBody>
          <a:bodyPr spcFirstLastPara="1" wrap="square" lIns="91425" tIns="45700" rIns="91425" bIns="45700" anchor="t" anchorCtr="0">
            <a:normAutofit fontScale="70000" lnSpcReduction="20000"/>
          </a:bodyPr>
          <a:lstStyle/>
          <a:p>
            <a:pPr marL="660400" indent="-457200">
              <a:spcBef>
                <a:spcPts val="0"/>
              </a:spcBef>
              <a:buClr>
                <a:schemeClr val="bg2"/>
              </a:buClr>
              <a:buSzPct val="85000"/>
            </a:pPr>
            <a:r>
              <a:rPr lang="en-GB" dirty="0" smtClean="0">
                <a:solidFill>
                  <a:srgbClr val="000066"/>
                </a:solidFill>
                <a:latin typeface="Baskerville Old Face" panose="02020602080505020303" pitchFamily="18" charset="0"/>
                <a:ea typeface="Libre Baskerville"/>
                <a:cs typeface="Libre Baskerville"/>
                <a:sym typeface="Libre Baskerville"/>
              </a:rPr>
              <a:t>School dinners are provided by a specialist school catering company called AIP.</a:t>
            </a:r>
          </a:p>
          <a:p>
            <a:pPr marL="660400" indent="-457200">
              <a:spcBef>
                <a:spcPts val="0"/>
              </a:spcBef>
              <a:buClr>
                <a:schemeClr val="bg2"/>
              </a:buClr>
              <a:buSzPct val="85000"/>
            </a:pPr>
            <a:r>
              <a:rPr lang="en-GB" dirty="0" smtClean="0">
                <a:solidFill>
                  <a:srgbClr val="000066"/>
                </a:solidFill>
                <a:latin typeface="Baskerville Old Face" panose="02020602080505020303" pitchFamily="18" charset="0"/>
                <a:ea typeface="Libre Baskerville"/>
                <a:cs typeface="Libre Baskerville"/>
                <a:sym typeface="Libre Baskerville"/>
              </a:rPr>
              <a:t>The menus are designed centrally for the KEVI trust and are displayed in the school canteen.</a:t>
            </a:r>
          </a:p>
          <a:p>
            <a:pPr marL="660400" indent="-457200">
              <a:spcBef>
                <a:spcPts val="0"/>
              </a:spcBef>
              <a:buClr>
                <a:schemeClr val="bg2"/>
              </a:buClr>
              <a:buSzPct val="85000"/>
            </a:pPr>
            <a:r>
              <a:rPr lang="en-GB" dirty="0">
                <a:solidFill>
                  <a:srgbClr val="000066"/>
                </a:solidFill>
                <a:latin typeface="Baskerville Old Face" panose="02020602080505020303" pitchFamily="18" charset="0"/>
                <a:ea typeface="Libre Baskerville"/>
                <a:cs typeface="Libre Baskerville"/>
                <a:sym typeface="Libre Baskerville"/>
              </a:rPr>
              <a:t>W</a:t>
            </a:r>
            <a:r>
              <a:rPr lang="en-GB" dirty="0" smtClean="0">
                <a:solidFill>
                  <a:srgbClr val="000066"/>
                </a:solidFill>
                <a:latin typeface="Baskerville Old Face" panose="02020602080505020303" pitchFamily="18" charset="0"/>
                <a:ea typeface="Libre Baskerville"/>
                <a:cs typeface="Libre Baskerville"/>
                <a:sym typeface="Libre Baskerville"/>
              </a:rPr>
              <a:t>hen a new menu is released it is placed on the parent and student bulletin. The menus change 3 times a year and work on a three week rolling programme.  The menu for September will be shared on the parent bulletin before the end of term.</a:t>
            </a:r>
          </a:p>
          <a:p>
            <a:pPr marL="660400" indent="-457200">
              <a:spcBef>
                <a:spcPts val="0"/>
              </a:spcBef>
              <a:buClr>
                <a:schemeClr val="bg2"/>
              </a:buClr>
              <a:buSzPct val="85000"/>
            </a:pPr>
            <a:r>
              <a:rPr lang="en-GB" dirty="0" smtClean="0">
                <a:solidFill>
                  <a:srgbClr val="000066"/>
                </a:solidFill>
                <a:latin typeface="Baskerville Old Face" panose="02020602080505020303" pitchFamily="18" charset="0"/>
                <a:ea typeface="Libre Baskerville"/>
                <a:cs typeface="Libre Baskerville"/>
                <a:sym typeface="Libre Baskerville"/>
              </a:rPr>
              <a:t>AIP have explained that as over 50% of our school population is Muslim, our Chicken and Beef is halal, but we are not a halal only school.  This means that we do offer some non-halal options e.g. pork meals, ham sandwiches, non-halal sausages, non-halal turkey at Christmas.  There are always vegetarian options e.g. pasta, pizza, baked potatoes, wedges, veg main course.</a:t>
            </a:r>
          </a:p>
          <a:p>
            <a:pPr marL="660400" indent="-457200">
              <a:spcBef>
                <a:spcPts val="0"/>
              </a:spcBef>
              <a:buClr>
                <a:schemeClr val="bg2"/>
              </a:buClr>
              <a:buSzPct val="85000"/>
            </a:pPr>
            <a:r>
              <a:rPr lang="en-GB" dirty="0" smtClean="0">
                <a:solidFill>
                  <a:srgbClr val="000066"/>
                </a:solidFill>
                <a:latin typeface="Baskerville Old Face" panose="02020602080505020303" pitchFamily="18" charset="0"/>
                <a:ea typeface="Libre Baskerville"/>
                <a:cs typeface="Libre Baskerville"/>
                <a:sym typeface="Libre Baskerville"/>
              </a:rPr>
              <a:t>If you have questions regarding the menus please feel free to contact </a:t>
            </a:r>
            <a:r>
              <a:rPr lang="en-GB" dirty="0">
                <a:solidFill>
                  <a:srgbClr val="000066"/>
                </a:solidFill>
                <a:latin typeface="Baskerville Old Face" panose="02020602080505020303" pitchFamily="18" charset="0"/>
                <a:ea typeface="Libre Baskerville"/>
                <a:cs typeface="Libre Baskerville"/>
                <a:sym typeface="Libre Baskerville"/>
              </a:rPr>
              <a:t>our accounts manager at AIP: </a:t>
            </a:r>
            <a:r>
              <a:rPr lang="en-GB" dirty="0" smtClean="0">
                <a:solidFill>
                  <a:srgbClr val="000066"/>
                </a:solidFill>
                <a:latin typeface="Baskerville Old Face" panose="02020602080505020303" pitchFamily="18" charset="0"/>
                <a:ea typeface="Libre Baskerville"/>
                <a:cs typeface="Libre Baskerville"/>
                <a:sym typeface="Libre Baskerville"/>
                <a:hlinkClick r:id="rId4"/>
              </a:rPr>
              <a:t>mark.ryder@sodexo.com</a:t>
            </a:r>
            <a:r>
              <a:rPr lang="en-GB" dirty="0" smtClean="0">
                <a:solidFill>
                  <a:srgbClr val="000066"/>
                </a:solidFill>
                <a:latin typeface="Baskerville Old Face" panose="02020602080505020303" pitchFamily="18" charset="0"/>
                <a:ea typeface="Libre Baskerville"/>
                <a:cs typeface="Libre Baskerville"/>
                <a:sym typeface="Libre Baskerville"/>
              </a:rPr>
              <a:t> who will be able to provide more information.</a:t>
            </a:r>
          </a:p>
        </p:txBody>
      </p:sp>
      <p:sp>
        <p:nvSpPr>
          <p:cNvPr id="2" name="TextBox 1"/>
          <p:cNvSpPr txBox="1"/>
          <p:nvPr/>
        </p:nvSpPr>
        <p:spPr>
          <a:xfrm>
            <a:off x="43250" y="51845"/>
            <a:ext cx="7449750" cy="830997"/>
          </a:xfrm>
          <a:prstGeom prst="rect">
            <a:avLst/>
          </a:prstGeom>
          <a:noFill/>
        </p:spPr>
        <p:txBody>
          <a:bodyPr wrap="square" rtlCol="0">
            <a:spAutoFit/>
          </a:bodyPr>
          <a:lstStyle/>
          <a:p>
            <a:r>
              <a:rPr lang="en-GB" sz="4800" dirty="0" smtClean="0">
                <a:solidFill>
                  <a:srgbClr val="000066"/>
                </a:solidFill>
                <a:latin typeface="Baskerville Old Face" panose="02020602080505020303" pitchFamily="18" charset="0"/>
              </a:rPr>
              <a:t>School dinners</a:t>
            </a:r>
            <a:endParaRPr lang="en-GB" sz="4800" dirty="0">
              <a:solidFill>
                <a:srgbClr val="000066"/>
              </a:solidFill>
              <a:latin typeface="Baskerville Old Face" panose="02020602080505020303" pitchFamily="18" charset="0"/>
            </a:endParaRPr>
          </a:p>
        </p:txBody>
      </p:sp>
    </p:spTree>
    <p:extLst>
      <p:ext uri="{BB962C8B-B14F-4D97-AF65-F5344CB8AC3E}">
        <p14:creationId xmlns:p14="http://schemas.microsoft.com/office/powerpoint/2010/main" val="812078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4"/>
          <p:cNvPicPr preferRelativeResize="0"/>
          <p:nvPr/>
        </p:nvPicPr>
        <p:blipFill rotWithShape="1">
          <a:blip r:embed="rId3">
            <a:alphaModFix/>
          </a:blip>
          <a:srcRect/>
          <a:stretch/>
        </p:blipFill>
        <p:spPr>
          <a:xfrm>
            <a:off x="-24001" y="1"/>
            <a:ext cx="9168000" cy="6876000"/>
          </a:xfrm>
          <a:prstGeom prst="rect">
            <a:avLst/>
          </a:prstGeom>
          <a:noFill/>
          <a:ln>
            <a:noFill/>
          </a:ln>
        </p:spPr>
      </p:pic>
      <p:sp>
        <p:nvSpPr>
          <p:cNvPr id="91" name="Google Shape;91;p14"/>
          <p:cNvSpPr txBox="1">
            <a:spLocks noGrp="1"/>
          </p:cNvSpPr>
          <p:nvPr>
            <p:ph type="body" idx="1"/>
          </p:nvPr>
        </p:nvSpPr>
        <p:spPr>
          <a:xfrm>
            <a:off x="43250" y="896778"/>
            <a:ext cx="8135550" cy="4844814"/>
          </a:xfrm>
          <a:prstGeom prst="rect">
            <a:avLst/>
          </a:prstGeom>
          <a:noFill/>
          <a:ln>
            <a:noFill/>
          </a:ln>
        </p:spPr>
        <p:txBody>
          <a:bodyPr spcFirstLastPara="1" wrap="square" lIns="91425" tIns="45700" rIns="91425" bIns="45700" anchor="t" anchorCtr="0">
            <a:normAutofit fontScale="70000" lnSpcReduction="20000"/>
          </a:bodyPr>
          <a:lstStyle/>
          <a:p>
            <a:pPr marL="660400" indent="-457200">
              <a:spcBef>
                <a:spcPts val="0"/>
              </a:spcBef>
              <a:buClr>
                <a:schemeClr val="bg2"/>
              </a:buClr>
              <a:buSzPct val="85000"/>
            </a:pPr>
            <a:r>
              <a:rPr lang="en-GB" dirty="0" smtClean="0">
                <a:solidFill>
                  <a:srgbClr val="000066"/>
                </a:solidFill>
                <a:latin typeface="Baskerville Old Face" panose="02020602080505020303" pitchFamily="18" charset="0"/>
                <a:ea typeface="Libre Baskerville"/>
                <a:cs typeface="Libre Baskerville"/>
                <a:sym typeface="Libre Baskerville"/>
              </a:rPr>
              <a:t>Currently consulting on how we manage parents evening.</a:t>
            </a:r>
          </a:p>
          <a:p>
            <a:pPr marL="660400" indent="-457200">
              <a:spcBef>
                <a:spcPts val="0"/>
              </a:spcBef>
              <a:buClr>
                <a:schemeClr val="bg2"/>
              </a:buClr>
              <a:buSzPct val="85000"/>
            </a:pPr>
            <a:r>
              <a:rPr lang="en-GB" dirty="0" smtClean="0">
                <a:solidFill>
                  <a:srgbClr val="000066"/>
                </a:solidFill>
                <a:latin typeface="Baskerville Old Face" panose="02020602080505020303" pitchFamily="18" charset="0"/>
                <a:ea typeface="Libre Baskerville"/>
                <a:cs typeface="Libre Baskerville"/>
                <a:sym typeface="Libre Baskerville"/>
              </a:rPr>
              <a:t>There are advantages and disadvantages of both.</a:t>
            </a:r>
          </a:p>
          <a:p>
            <a:pPr marL="203200" indent="0">
              <a:spcBef>
                <a:spcPts val="0"/>
              </a:spcBef>
              <a:buClr>
                <a:schemeClr val="bg2"/>
              </a:buClr>
              <a:buSzPct val="85000"/>
              <a:buNone/>
            </a:pPr>
            <a:endParaRPr lang="en-GB" dirty="0" smtClean="0">
              <a:solidFill>
                <a:srgbClr val="000066"/>
              </a:solidFill>
              <a:latin typeface="Baskerville Old Face" panose="02020602080505020303" pitchFamily="18" charset="0"/>
              <a:ea typeface="Libre Baskerville"/>
              <a:cs typeface="Libre Baskerville"/>
              <a:sym typeface="Libre Baskerville"/>
            </a:endParaRPr>
          </a:p>
          <a:p>
            <a:pPr marL="660400" indent="-457200">
              <a:spcBef>
                <a:spcPts val="0"/>
              </a:spcBef>
              <a:buClr>
                <a:schemeClr val="bg2"/>
              </a:buClr>
              <a:buSzPct val="85000"/>
            </a:pPr>
            <a:r>
              <a:rPr lang="en-GB" dirty="0">
                <a:solidFill>
                  <a:srgbClr val="000066"/>
                </a:solidFill>
                <a:latin typeface="Baskerville Old Face" panose="02020602080505020303" pitchFamily="18" charset="0"/>
                <a:ea typeface="Libre Baskerville"/>
                <a:cs typeface="Libre Baskerville"/>
                <a:sym typeface="Libre Baskerville"/>
              </a:rPr>
              <a:t>What is the same for both online and face to face meetings :</a:t>
            </a:r>
          </a:p>
          <a:p>
            <a:pPr marL="1117600" lvl="1" indent="-457200">
              <a:spcBef>
                <a:spcPts val="0"/>
              </a:spcBef>
              <a:buClr>
                <a:schemeClr val="bg2"/>
              </a:buClr>
              <a:buSzPct val="85000"/>
            </a:pPr>
            <a:r>
              <a:rPr lang="en-GB" dirty="0">
                <a:solidFill>
                  <a:srgbClr val="000066"/>
                </a:solidFill>
                <a:latin typeface="Baskerville Old Face" panose="02020602080505020303" pitchFamily="18" charset="0"/>
                <a:ea typeface="Libre Baskerville"/>
                <a:cs typeface="Libre Baskerville"/>
                <a:sym typeface="Libre Baskerville"/>
              </a:rPr>
              <a:t>The number of parents evenings per year (one per year group)</a:t>
            </a:r>
          </a:p>
          <a:p>
            <a:pPr marL="1117600" lvl="1" indent="-457200">
              <a:spcBef>
                <a:spcPts val="0"/>
              </a:spcBef>
              <a:buClr>
                <a:schemeClr val="bg2"/>
              </a:buClr>
              <a:buSzPct val="85000"/>
            </a:pPr>
            <a:r>
              <a:rPr lang="en-GB" dirty="0">
                <a:solidFill>
                  <a:srgbClr val="000066"/>
                </a:solidFill>
                <a:latin typeface="Baskerville Old Face" panose="02020602080505020303" pitchFamily="18" charset="0"/>
                <a:ea typeface="Libre Baskerville"/>
                <a:cs typeface="Libre Baskerville"/>
                <a:sym typeface="Libre Baskerville"/>
              </a:rPr>
              <a:t>The time allocated per appointment (5min per appointment, if in person there will be a bell to signify the end of each appointment)</a:t>
            </a:r>
          </a:p>
          <a:p>
            <a:pPr marL="1117600" lvl="1" indent="-457200">
              <a:spcBef>
                <a:spcPts val="0"/>
              </a:spcBef>
              <a:buClr>
                <a:schemeClr val="bg2"/>
              </a:buClr>
              <a:buSzPct val="85000"/>
            </a:pPr>
            <a:r>
              <a:rPr lang="en-GB" dirty="0">
                <a:solidFill>
                  <a:srgbClr val="000066"/>
                </a:solidFill>
                <a:latin typeface="Baskerville Old Face" panose="02020602080505020303" pitchFamily="18" charset="0"/>
                <a:ea typeface="Libre Baskerville"/>
                <a:cs typeface="Libre Baskerville"/>
                <a:sym typeface="Libre Baskerville"/>
              </a:rPr>
              <a:t>The start and end time for parents evening (4pm-6:30pm)</a:t>
            </a:r>
          </a:p>
          <a:p>
            <a:pPr marL="1117600" lvl="1" indent="-457200">
              <a:spcBef>
                <a:spcPts val="0"/>
              </a:spcBef>
              <a:buClr>
                <a:schemeClr val="bg2"/>
              </a:buClr>
              <a:buSzPct val="85000"/>
            </a:pPr>
            <a:r>
              <a:rPr lang="en-GB" dirty="0">
                <a:solidFill>
                  <a:srgbClr val="000066"/>
                </a:solidFill>
                <a:latin typeface="Baskerville Old Face" panose="02020602080505020303" pitchFamily="18" charset="0"/>
                <a:ea typeface="Libre Baskerville"/>
                <a:cs typeface="Libre Baskerville"/>
                <a:sym typeface="Libre Baskerville"/>
              </a:rPr>
              <a:t>Appointments will be booked in advance via the current online booking system.</a:t>
            </a:r>
          </a:p>
          <a:p>
            <a:pPr marL="1117600" lvl="1" indent="-457200">
              <a:spcBef>
                <a:spcPts val="0"/>
              </a:spcBef>
              <a:buClr>
                <a:schemeClr val="bg2"/>
              </a:buClr>
              <a:buSzPct val="85000"/>
            </a:pPr>
            <a:r>
              <a:rPr lang="en-GB" dirty="0">
                <a:solidFill>
                  <a:srgbClr val="000066"/>
                </a:solidFill>
                <a:latin typeface="Baskerville Old Face" panose="02020602080505020303" pitchFamily="18" charset="0"/>
                <a:ea typeface="Libre Baskerville"/>
                <a:cs typeface="Libre Baskerville"/>
                <a:sym typeface="Libre Baskerville"/>
              </a:rPr>
              <a:t>Only parents with a scheduled appointment will be seen.</a:t>
            </a:r>
          </a:p>
          <a:p>
            <a:pPr marL="1117600" lvl="1" indent="-457200">
              <a:spcBef>
                <a:spcPts val="0"/>
              </a:spcBef>
              <a:buClr>
                <a:schemeClr val="bg2"/>
              </a:buClr>
              <a:buSzPct val="85000"/>
            </a:pPr>
            <a:r>
              <a:rPr lang="en-GB" dirty="0">
                <a:solidFill>
                  <a:srgbClr val="000066"/>
                </a:solidFill>
                <a:latin typeface="Baskerville Old Face" panose="02020602080505020303" pitchFamily="18" charset="0"/>
                <a:ea typeface="Libre Baskerville"/>
                <a:cs typeface="Libre Baskerville"/>
                <a:sym typeface="Libre Baskerville"/>
              </a:rPr>
              <a:t>If a teacher is absent due to ill health - appointments will not take place (parents will be called on a different day if they request contact)</a:t>
            </a:r>
          </a:p>
          <a:p>
            <a:pPr marL="1117600" lvl="1" indent="-457200">
              <a:spcBef>
                <a:spcPts val="0"/>
              </a:spcBef>
              <a:buClr>
                <a:schemeClr val="bg2"/>
              </a:buClr>
              <a:buSzPct val="85000"/>
            </a:pPr>
            <a:r>
              <a:rPr lang="en-GB" dirty="0">
                <a:solidFill>
                  <a:srgbClr val="000066"/>
                </a:solidFill>
                <a:latin typeface="Baskerville Old Face" panose="02020602080505020303" pitchFamily="18" charset="0"/>
                <a:ea typeface="Libre Baskerville"/>
                <a:cs typeface="Libre Baskerville"/>
                <a:sym typeface="Libre Baskerville"/>
              </a:rPr>
              <a:t>If parents are late for an appointment, the appointment will not be able to take place at a different time</a:t>
            </a:r>
            <a:r>
              <a:rPr lang="en-GB" dirty="0" smtClean="0">
                <a:solidFill>
                  <a:srgbClr val="000066"/>
                </a:solidFill>
                <a:latin typeface="Baskerville Old Face" panose="02020602080505020303" pitchFamily="18" charset="0"/>
                <a:ea typeface="Libre Baskerville"/>
                <a:cs typeface="Libre Baskerville"/>
                <a:sym typeface="Libre Baskerville"/>
              </a:rPr>
              <a:t>.</a:t>
            </a:r>
            <a:endParaRPr lang="en-GB" dirty="0">
              <a:solidFill>
                <a:srgbClr val="000066"/>
              </a:solidFill>
              <a:latin typeface="Baskerville Old Face" panose="02020602080505020303" pitchFamily="18" charset="0"/>
              <a:ea typeface="Libre Baskerville"/>
              <a:cs typeface="Libre Baskerville"/>
              <a:sym typeface="Libre Baskerville"/>
            </a:endParaRPr>
          </a:p>
        </p:txBody>
      </p:sp>
      <p:sp>
        <p:nvSpPr>
          <p:cNvPr id="2" name="TextBox 1"/>
          <p:cNvSpPr txBox="1"/>
          <p:nvPr/>
        </p:nvSpPr>
        <p:spPr>
          <a:xfrm>
            <a:off x="43250" y="51845"/>
            <a:ext cx="7449750" cy="830997"/>
          </a:xfrm>
          <a:prstGeom prst="rect">
            <a:avLst/>
          </a:prstGeom>
          <a:noFill/>
        </p:spPr>
        <p:txBody>
          <a:bodyPr wrap="square" rtlCol="0">
            <a:spAutoFit/>
          </a:bodyPr>
          <a:lstStyle/>
          <a:p>
            <a:r>
              <a:rPr lang="en-GB" sz="4800" dirty="0" smtClean="0">
                <a:solidFill>
                  <a:srgbClr val="000066"/>
                </a:solidFill>
                <a:latin typeface="Baskerville Old Face" panose="02020602080505020303" pitchFamily="18" charset="0"/>
              </a:rPr>
              <a:t>Parents evening</a:t>
            </a:r>
            <a:endParaRPr lang="en-GB" sz="4800" dirty="0">
              <a:solidFill>
                <a:srgbClr val="000066"/>
              </a:solidFill>
              <a:latin typeface="Baskerville Old Face" panose="02020602080505020303" pitchFamily="18" charset="0"/>
            </a:endParaRPr>
          </a:p>
        </p:txBody>
      </p:sp>
    </p:spTree>
    <p:extLst>
      <p:ext uri="{BB962C8B-B14F-4D97-AF65-F5344CB8AC3E}">
        <p14:creationId xmlns:p14="http://schemas.microsoft.com/office/powerpoint/2010/main" val="3687606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4"/>
          <p:cNvPicPr preferRelativeResize="0"/>
          <p:nvPr/>
        </p:nvPicPr>
        <p:blipFill rotWithShape="1">
          <a:blip r:embed="rId3">
            <a:alphaModFix/>
          </a:blip>
          <a:srcRect/>
          <a:stretch/>
        </p:blipFill>
        <p:spPr>
          <a:xfrm>
            <a:off x="-24001" y="1"/>
            <a:ext cx="9168000" cy="6876000"/>
          </a:xfrm>
          <a:prstGeom prst="rect">
            <a:avLst/>
          </a:prstGeom>
          <a:noFill/>
          <a:ln>
            <a:noFill/>
          </a:ln>
        </p:spPr>
      </p:pic>
      <p:sp>
        <p:nvSpPr>
          <p:cNvPr id="2" name="TextBox 1"/>
          <p:cNvSpPr txBox="1"/>
          <p:nvPr/>
        </p:nvSpPr>
        <p:spPr>
          <a:xfrm>
            <a:off x="43250" y="51845"/>
            <a:ext cx="7449750" cy="830997"/>
          </a:xfrm>
          <a:prstGeom prst="rect">
            <a:avLst/>
          </a:prstGeom>
          <a:noFill/>
        </p:spPr>
        <p:txBody>
          <a:bodyPr wrap="square" rtlCol="0">
            <a:spAutoFit/>
          </a:bodyPr>
          <a:lstStyle/>
          <a:p>
            <a:r>
              <a:rPr lang="en-GB" sz="4800" dirty="0" smtClean="0">
                <a:solidFill>
                  <a:srgbClr val="000066"/>
                </a:solidFill>
                <a:latin typeface="Baskerville Old Face" panose="02020602080505020303" pitchFamily="18" charset="0"/>
              </a:rPr>
              <a:t>Online Parents evening</a:t>
            </a:r>
            <a:endParaRPr lang="en-GB" sz="4800" dirty="0">
              <a:solidFill>
                <a:srgbClr val="000066"/>
              </a:solidFill>
              <a:latin typeface="Baskerville Old Face" panose="02020602080505020303" pitchFamily="18" charset="0"/>
            </a:endParaRPr>
          </a:p>
        </p:txBody>
      </p:sp>
      <p:sp>
        <p:nvSpPr>
          <p:cNvPr id="9" name="Rectangle 3"/>
          <p:cNvSpPr>
            <a:spLocks noChangeArrowheads="1"/>
          </p:cNvSpPr>
          <p:nvPr/>
        </p:nvSpPr>
        <p:spPr bwMode="auto">
          <a:xfrm>
            <a:off x="947738" y="1228338"/>
            <a:ext cx="1847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Baskerville Old Face" panose="02020602080505020303"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329948254"/>
              </p:ext>
            </p:extLst>
          </p:nvPr>
        </p:nvGraphicFramePr>
        <p:xfrm>
          <a:off x="768350" y="1060450"/>
          <a:ext cx="6096000" cy="387604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1485220433"/>
                    </a:ext>
                  </a:extLst>
                </a:gridCol>
                <a:gridCol w="3048000">
                  <a:extLst>
                    <a:ext uri="{9D8B030D-6E8A-4147-A177-3AD203B41FA5}">
                      <a16:colId xmlns:a16="http://schemas.microsoft.com/office/drawing/2014/main" val="3358004269"/>
                    </a:ext>
                  </a:extLst>
                </a:gridCol>
              </a:tblGrid>
              <a:tr h="370840">
                <a:tc>
                  <a:txBody>
                    <a:bodyPr/>
                    <a:lstStyle/>
                    <a:p>
                      <a:r>
                        <a:rPr lang="en-GB" dirty="0" smtClean="0">
                          <a:solidFill>
                            <a:schemeClr val="bg2">
                              <a:lumMod val="75000"/>
                            </a:schemeClr>
                          </a:solidFill>
                          <a:latin typeface="Baskerville Old Face" panose="02020602080505020303" pitchFamily="18" charset="0"/>
                        </a:rPr>
                        <a:t>Advantages</a:t>
                      </a:r>
                      <a:endParaRPr lang="en-GB" dirty="0">
                        <a:solidFill>
                          <a:schemeClr val="bg2">
                            <a:lumMod val="75000"/>
                          </a:schemeClr>
                        </a:solidFill>
                        <a:latin typeface="Baskerville Old Face" panose="02020602080505020303" pitchFamily="18" charset="0"/>
                      </a:endParaRPr>
                    </a:p>
                  </a:txBody>
                  <a:tcPr>
                    <a:solidFill>
                      <a:schemeClr val="bg1"/>
                    </a:solidFill>
                  </a:tcPr>
                </a:tc>
                <a:tc>
                  <a:txBody>
                    <a:bodyPr/>
                    <a:lstStyle/>
                    <a:p>
                      <a:r>
                        <a:rPr lang="en-GB" dirty="0" smtClean="0">
                          <a:solidFill>
                            <a:schemeClr val="bg2">
                              <a:lumMod val="75000"/>
                            </a:schemeClr>
                          </a:solidFill>
                          <a:latin typeface="Baskerville Old Face" panose="02020602080505020303" pitchFamily="18" charset="0"/>
                        </a:rPr>
                        <a:t>Disadvantages</a:t>
                      </a:r>
                      <a:endParaRPr lang="en-GB" dirty="0">
                        <a:solidFill>
                          <a:schemeClr val="bg2">
                            <a:lumMod val="75000"/>
                          </a:schemeClr>
                        </a:solidFill>
                        <a:latin typeface="Baskerville Old Face" panose="02020602080505020303" pitchFamily="18" charset="0"/>
                      </a:endParaRPr>
                    </a:p>
                  </a:txBody>
                  <a:tcPr>
                    <a:solidFill>
                      <a:schemeClr val="bg1"/>
                    </a:solidFill>
                  </a:tcPr>
                </a:tc>
                <a:extLst>
                  <a:ext uri="{0D108BD9-81ED-4DB2-BD59-A6C34878D82A}">
                    <a16:rowId xmlns:a16="http://schemas.microsoft.com/office/drawing/2014/main" val="2837236885"/>
                  </a:ext>
                </a:extLst>
              </a:tr>
              <a:tr h="370840">
                <a:tc>
                  <a:txBody>
                    <a:bodyPr/>
                    <a:lstStyle/>
                    <a:p>
                      <a:pPr rtl="0" fontAlgn="base"/>
                      <a:r>
                        <a:rPr lang="en-GB" sz="1400" b="0" i="0" u="none" strike="noStrike" cap="none" dirty="0" smtClean="0">
                          <a:solidFill>
                            <a:schemeClr val="bg2">
                              <a:lumMod val="75000"/>
                            </a:schemeClr>
                          </a:solidFill>
                          <a:effectLst/>
                          <a:latin typeface="Baskerville Old Face" panose="02020602080505020303" pitchFamily="18" charset="0"/>
                          <a:ea typeface="+mn-ea"/>
                          <a:cs typeface="+mn-cs"/>
                          <a:sym typeface="Arial"/>
                        </a:rPr>
                        <a:t>No wasted time as appointments are back to back</a:t>
                      </a:r>
                    </a:p>
                    <a:p>
                      <a:pPr rtl="0" fontAlgn="base"/>
                      <a:r>
                        <a:rPr lang="en-GB" sz="1400" b="0" i="0" u="none" strike="noStrike" cap="none" dirty="0" smtClean="0">
                          <a:solidFill>
                            <a:schemeClr val="bg2">
                              <a:lumMod val="75000"/>
                            </a:schemeClr>
                          </a:solidFill>
                          <a:effectLst/>
                          <a:latin typeface="Baskerville Old Face" panose="02020602080505020303" pitchFamily="18" charset="0"/>
                          <a:ea typeface="+mn-ea"/>
                          <a:cs typeface="+mn-cs"/>
                          <a:sym typeface="Arial"/>
                        </a:rPr>
                        <a:t>No expense/time travelling to and from school</a:t>
                      </a:r>
                    </a:p>
                    <a:p>
                      <a:pPr rtl="0" fontAlgn="base"/>
                      <a:r>
                        <a:rPr lang="en-GB" sz="1400" b="0" i="0" u="none" strike="noStrike" cap="none" dirty="0" smtClean="0">
                          <a:solidFill>
                            <a:schemeClr val="bg2">
                              <a:lumMod val="75000"/>
                            </a:schemeClr>
                          </a:solidFill>
                          <a:effectLst/>
                          <a:latin typeface="Baskerville Old Face" panose="02020602080505020303" pitchFamily="18" charset="0"/>
                          <a:ea typeface="+mn-ea"/>
                          <a:cs typeface="+mn-cs"/>
                          <a:sym typeface="Arial"/>
                        </a:rPr>
                        <a:t>Advanced booking that is accurate </a:t>
                      </a:r>
                    </a:p>
                    <a:p>
                      <a:pPr rtl="0" fontAlgn="base"/>
                      <a:r>
                        <a:rPr lang="en-GB" sz="1400" b="0" i="0" u="none" strike="noStrike" cap="none" dirty="0" smtClean="0">
                          <a:solidFill>
                            <a:schemeClr val="bg2">
                              <a:lumMod val="75000"/>
                            </a:schemeClr>
                          </a:solidFill>
                          <a:effectLst/>
                          <a:latin typeface="Baskerville Old Face" panose="02020602080505020303" pitchFamily="18" charset="0"/>
                          <a:ea typeface="+mn-ea"/>
                          <a:cs typeface="+mn-cs"/>
                          <a:sym typeface="Arial"/>
                        </a:rPr>
                        <a:t>No need to find child care for younger siblings</a:t>
                      </a:r>
                    </a:p>
                    <a:p>
                      <a:pPr rtl="0" fontAlgn="base"/>
                      <a:r>
                        <a:rPr lang="en-GB" sz="1400" b="0" i="0" u="none" strike="noStrike" cap="none" dirty="0" smtClean="0">
                          <a:solidFill>
                            <a:schemeClr val="bg2">
                              <a:lumMod val="75000"/>
                            </a:schemeClr>
                          </a:solidFill>
                          <a:effectLst/>
                          <a:latin typeface="Baskerville Old Face" panose="02020602080505020303" pitchFamily="18" charset="0"/>
                          <a:ea typeface="+mn-ea"/>
                          <a:cs typeface="+mn-cs"/>
                          <a:sym typeface="Arial"/>
                        </a:rPr>
                        <a:t>Parents can attend the same meeting from different locations </a:t>
                      </a:r>
                      <a:r>
                        <a:rPr lang="en-GB" sz="1400" b="0" i="0" u="none" strike="noStrike" cap="none" dirty="0" err="1" smtClean="0">
                          <a:solidFill>
                            <a:schemeClr val="bg2">
                              <a:lumMod val="75000"/>
                            </a:schemeClr>
                          </a:solidFill>
                          <a:effectLst/>
                          <a:latin typeface="Baskerville Old Face" panose="02020602080505020303" pitchFamily="18" charset="0"/>
                          <a:ea typeface="+mn-ea"/>
                          <a:cs typeface="+mn-cs"/>
                          <a:sym typeface="Arial"/>
                        </a:rPr>
                        <a:t>e.g</a:t>
                      </a:r>
                      <a:r>
                        <a:rPr lang="en-GB" sz="1400" b="0" i="0" u="none" strike="noStrike" cap="none" dirty="0" smtClean="0">
                          <a:solidFill>
                            <a:schemeClr val="bg2">
                              <a:lumMod val="75000"/>
                            </a:schemeClr>
                          </a:solidFill>
                          <a:effectLst/>
                          <a:latin typeface="Baskerville Old Face" panose="02020602080505020303" pitchFamily="18" charset="0"/>
                          <a:ea typeface="+mn-ea"/>
                          <a:cs typeface="+mn-cs"/>
                          <a:sym typeface="Arial"/>
                        </a:rPr>
                        <a:t> work and home</a:t>
                      </a:r>
                    </a:p>
                    <a:p>
                      <a:pPr rtl="0" fontAlgn="base"/>
                      <a:r>
                        <a:rPr lang="en-GB" sz="1400" b="0" i="0" u="none" strike="noStrike" cap="none" dirty="0" smtClean="0">
                          <a:solidFill>
                            <a:schemeClr val="bg2">
                              <a:lumMod val="75000"/>
                            </a:schemeClr>
                          </a:solidFill>
                          <a:effectLst/>
                          <a:latin typeface="Baskerville Old Face" panose="02020602080505020303" pitchFamily="18" charset="0"/>
                          <a:ea typeface="+mn-ea"/>
                          <a:cs typeface="+mn-cs"/>
                          <a:sym typeface="Arial"/>
                        </a:rPr>
                        <a:t>Teachers can plan in advance because they definitely know the order that parents will be seen</a:t>
                      </a:r>
                    </a:p>
                    <a:p>
                      <a:pPr rtl="0" fontAlgn="base"/>
                      <a:r>
                        <a:rPr lang="en-GB" sz="1400" b="0" i="0" u="none" strike="noStrike" cap="none" dirty="0" smtClean="0">
                          <a:solidFill>
                            <a:schemeClr val="bg2">
                              <a:lumMod val="75000"/>
                            </a:schemeClr>
                          </a:solidFill>
                          <a:effectLst/>
                          <a:latin typeface="Baskerville Old Face" panose="02020602080505020303" pitchFamily="18" charset="0"/>
                          <a:ea typeface="+mn-ea"/>
                          <a:cs typeface="+mn-cs"/>
                          <a:sym typeface="Arial"/>
                        </a:rPr>
                        <a:t>Privacy to discuss issues without being overheard</a:t>
                      </a:r>
                    </a:p>
                    <a:p>
                      <a:pPr rtl="0" fontAlgn="base"/>
                      <a:r>
                        <a:rPr lang="en-GB" sz="1400" b="0" i="0" u="none" strike="noStrike" cap="none" dirty="0" smtClean="0">
                          <a:solidFill>
                            <a:schemeClr val="bg2">
                              <a:lumMod val="75000"/>
                            </a:schemeClr>
                          </a:solidFill>
                          <a:effectLst/>
                          <a:latin typeface="Baskerville Old Face" panose="02020602080505020303" pitchFamily="18" charset="0"/>
                          <a:ea typeface="+mn-ea"/>
                          <a:cs typeface="+mn-cs"/>
                          <a:sym typeface="Arial"/>
                        </a:rPr>
                        <a:t>Fair allocation of appointment times</a:t>
                      </a:r>
                    </a:p>
                  </a:txBody>
                  <a:tcPr>
                    <a:solidFill>
                      <a:schemeClr val="bg1"/>
                    </a:solidFill>
                  </a:tcPr>
                </a:tc>
                <a:tc>
                  <a:txBody>
                    <a:bodyPr/>
                    <a:lstStyle/>
                    <a:p>
                      <a:pPr rtl="0" fontAlgn="base"/>
                      <a:r>
                        <a:rPr lang="en-GB" sz="1400" b="0" i="0" u="none" strike="noStrike" cap="none" dirty="0" smtClean="0">
                          <a:solidFill>
                            <a:schemeClr val="bg2">
                              <a:lumMod val="75000"/>
                            </a:schemeClr>
                          </a:solidFill>
                          <a:effectLst/>
                          <a:latin typeface="Baskerville Old Face" panose="02020602080505020303" pitchFamily="18" charset="0"/>
                          <a:ea typeface="+mn-ea"/>
                          <a:cs typeface="+mn-cs"/>
                          <a:sym typeface="Arial"/>
                        </a:rPr>
                        <a:t>Can feel less personal</a:t>
                      </a:r>
                    </a:p>
                    <a:p>
                      <a:pPr rtl="0" fontAlgn="base"/>
                      <a:r>
                        <a:rPr lang="en-GB" sz="1400" b="0" i="0" u="none" strike="noStrike" cap="none" dirty="0" smtClean="0">
                          <a:solidFill>
                            <a:schemeClr val="bg2">
                              <a:lumMod val="75000"/>
                            </a:schemeClr>
                          </a:solidFill>
                          <a:effectLst/>
                          <a:latin typeface="Baskerville Old Face" panose="02020602080505020303" pitchFamily="18" charset="0"/>
                          <a:ea typeface="+mn-ea"/>
                          <a:cs typeface="+mn-cs"/>
                          <a:sym typeface="Arial"/>
                        </a:rPr>
                        <a:t>Less opportunities for parents to visit the school (although all parents will be invited to a curriculum evening each year)</a:t>
                      </a:r>
                    </a:p>
                    <a:p>
                      <a:pPr rtl="0" fontAlgn="base"/>
                      <a:r>
                        <a:rPr lang="en-GB" sz="1400" b="0" i="0" u="none" strike="noStrike" cap="none" dirty="0" smtClean="0">
                          <a:solidFill>
                            <a:schemeClr val="bg2">
                              <a:lumMod val="75000"/>
                            </a:schemeClr>
                          </a:solidFill>
                          <a:effectLst/>
                          <a:latin typeface="Baskerville Old Face" panose="02020602080505020303" pitchFamily="18" charset="0"/>
                          <a:ea typeface="+mn-ea"/>
                          <a:cs typeface="+mn-cs"/>
                          <a:sym typeface="Arial"/>
                        </a:rPr>
                        <a:t>Potential technical issues</a:t>
                      </a:r>
                    </a:p>
                    <a:p>
                      <a:pPr rtl="0" fontAlgn="base"/>
                      <a:r>
                        <a:rPr lang="en-GB" sz="1400" b="0" i="0" u="none" strike="noStrike" cap="none" dirty="0" smtClean="0">
                          <a:solidFill>
                            <a:schemeClr val="bg2">
                              <a:lumMod val="75000"/>
                            </a:schemeClr>
                          </a:solidFill>
                          <a:effectLst/>
                          <a:latin typeface="Baskerville Old Face" panose="02020602080505020303" pitchFamily="18" charset="0"/>
                          <a:ea typeface="+mn-ea"/>
                          <a:cs typeface="+mn-cs"/>
                          <a:sym typeface="Arial"/>
                        </a:rPr>
                        <a:t>Difficult for families without access to the internet.</a:t>
                      </a:r>
                    </a:p>
                    <a:p>
                      <a:endParaRPr lang="en-GB" dirty="0">
                        <a:solidFill>
                          <a:schemeClr val="bg2">
                            <a:lumMod val="75000"/>
                          </a:schemeClr>
                        </a:solidFill>
                        <a:latin typeface="Baskerville Old Face" panose="02020602080505020303" pitchFamily="18" charset="0"/>
                      </a:endParaRPr>
                    </a:p>
                  </a:txBody>
                  <a:tcPr>
                    <a:solidFill>
                      <a:schemeClr val="bg1"/>
                    </a:solidFill>
                  </a:tcPr>
                </a:tc>
                <a:extLst>
                  <a:ext uri="{0D108BD9-81ED-4DB2-BD59-A6C34878D82A}">
                    <a16:rowId xmlns:a16="http://schemas.microsoft.com/office/drawing/2014/main" val="3004423549"/>
                  </a:ext>
                </a:extLst>
              </a:tr>
            </a:tbl>
          </a:graphicData>
        </a:graphic>
      </p:graphicFrame>
    </p:spTree>
    <p:extLst>
      <p:ext uri="{BB962C8B-B14F-4D97-AF65-F5344CB8AC3E}">
        <p14:creationId xmlns:p14="http://schemas.microsoft.com/office/powerpoint/2010/main" val="3769186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4"/>
          <p:cNvPicPr preferRelativeResize="0"/>
          <p:nvPr/>
        </p:nvPicPr>
        <p:blipFill rotWithShape="1">
          <a:blip r:embed="rId3">
            <a:alphaModFix/>
          </a:blip>
          <a:srcRect/>
          <a:stretch/>
        </p:blipFill>
        <p:spPr>
          <a:xfrm>
            <a:off x="-24001" y="1"/>
            <a:ext cx="9168000" cy="6876000"/>
          </a:xfrm>
          <a:prstGeom prst="rect">
            <a:avLst/>
          </a:prstGeom>
          <a:noFill/>
          <a:ln>
            <a:noFill/>
          </a:ln>
        </p:spPr>
      </p:pic>
      <p:sp>
        <p:nvSpPr>
          <p:cNvPr id="2" name="TextBox 1"/>
          <p:cNvSpPr txBox="1"/>
          <p:nvPr/>
        </p:nvSpPr>
        <p:spPr>
          <a:xfrm>
            <a:off x="43250" y="51845"/>
            <a:ext cx="7449750" cy="830997"/>
          </a:xfrm>
          <a:prstGeom prst="rect">
            <a:avLst/>
          </a:prstGeom>
          <a:noFill/>
        </p:spPr>
        <p:txBody>
          <a:bodyPr wrap="square" rtlCol="0">
            <a:spAutoFit/>
          </a:bodyPr>
          <a:lstStyle/>
          <a:p>
            <a:r>
              <a:rPr lang="en-GB" sz="4800" dirty="0" smtClean="0">
                <a:solidFill>
                  <a:srgbClr val="000066"/>
                </a:solidFill>
                <a:latin typeface="Baskerville Old Face" panose="02020602080505020303" pitchFamily="18" charset="0"/>
              </a:rPr>
              <a:t>In person Parents evening</a:t>
            </a:r>
            <a:endParaRPr lang="en-GB" sz="4800" dirty="0">
              <a:solidFill>
                <a:srgbClr val="000066"/>
              </a:solidFill>
              <a:latin typeface="Baskerville Old Face" panose="02020602080505020303" pitchFamily="18" charset="0"/>
            </a:endParaRPr>
          </a:p>
        </p:txBody>
      </p:sp>
      <p:sp>
        <p:nvSpPr>
          <p:cNvPr id="9" name="Rectangle 3"/>
          <p:cNvSpPr>
            <a:spLocks noChangeArrowheads="1"/>
          </p:cNvSpPr>
          <p:nvPr/>
        </p:nvSpPr>
        <p:spPr bwMode="auto">
          <a:xfrm>
            <a:off x="947738" y="1228338"/>
            <a:ext cx="1847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Baskerville Old Face" panose="02020602080505020303"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672907699"/>
              </p:ext>
            </p:extLst>
          </p:nvPr>
        </p:nvGraphicFramePr>
        <p:xfrm>
          <a:off x="386750" y="934686"/>
          <a:ext cx="6762750" cy="4942840"/>
        </p:xfrm>
        <a:graphic>
          <a:graphicData uri="http://schemas.openxmlformats.org/drawingml/2006/table">
            <a:tbl>
              <a:tblPr firstRow="1" bandRow="1">
                <a:tableStyleId>{5940675A-B579-460E-94D1-54222C63F5DA}</a:tableStyleId>
              </a:tblPr>
              <a:tblGrid>
                <a:gridCol w="3381375">
                  <a:extLst>
                    <a:ext uri="{9D8B030D-6E8A-4147-A177-3AD203B41FA5}">
                      <a16:colId xmlns:a16="http://schemas.microsoft.com/office/drawing/2014/main" val="1485220433"/>
                    </a:ext>
                  </a:extLst>
                </a:gridCol>
                <a:gridCol w="3381375">
                  <a:extLst>
                    <a:ext uri="{9D8B030D-6E8A-4147-A177-3AD203B41FA5}">
                      <a16:colId xmlns:a16="http://schemas.microsoft.com/office/drawing/2014/main" val="3358004269"/>
                    </a:ext>
                  </a:extLst>
                </a:gridCol>
              </a:tblGrid>
              <a:tr h="370840">
                <a:tc>
                  <a:txBody>
                    <a:bodyPr/>
                    <a:lstStyle/>
                    <a:p>
                      <a:r>
                        <a:rPr lang="en-GB" dirty="0" smtClean="0">
                          <a:solidFill>
                            <a:schemeClr val="bg2">
                              <a:lumMod val="75000"/>
                            </a:schemeClr>
                          </a:solidFill>
                          <a:latin typeface="Baskerville Old Face" panose="02020602080505020303" pitchFamily="18" charset="0"/>
                        </a:rPr>
                        <a:t>Advantages</a:t>
                      </a:r>
                      <a:endParaRPr lang="en-GB" dirty="0">
                        <a:solidFill>
                          <a:schemeClr val="bg2">
                            <a:lumMod val="75000"/>
                          </a:schemeClr>
                        </a:solidFill>
                        <a:latin typeface="Baskerville Old Face" panose="02020602080505020303" pitchFamily="18" charset="0"/>
                      </a:endParaRPr>
                    </a:p>
                  </a:txBody>
                  <a:tcPr>
                    <a:solidFill>
                      <a:schemeClr val="bg1"/>
                    </a:solidFill>
                  </a:tcPr>
                </a:tc>
                <a:tc>
                  <a:txBody>
                    <a:bodyPr/>
                    <a:lstStyle/>
                    <a:p>
                      <a:r>
                        <a:rPr lang="en-GB" dirty="0" smtClean="0">
                          <a:solidFill>
                            <a:schemeClr val="bg2">
                              <a:lumMod val="75000"/>
                            </a:schemeClr>
                          </a:solidFill>
                          <a:latin typeface="Baskerville Old Face" panose="02020602080505020303" pitchFamily="18" charset="0"/>
                        </a:rPr>
                        <a:t>Disadvantages</a:t>
                      </a:r>
                      <a:endParaRPr lang="en-GB" dirty="0">
                        <a:solidFill>
                          <a:schemeClr val="bg2">
                            <a:lumMod val="75000"/>
                          </a:schemeClr>
                        </a:solidFill>
                        <a:latin typeface="Baskerville Old Face" panose="02020602080505020303" pitchFamily="18" charset="0"/>
                      </a:endParaRPr>
                    </a:p>
                  </a:txBody>
                  <a:tcPr>
                    <a:solidFill>
                      <a:schemeClr val="bg1"/>
                    </a:solidFill>
                  </a:tcPr>
                </a:tc>
                <a:extLst>
                  <a:ext uri="{0D108BD9-81ED-4DB2-BD59-A6C34878D82A}">
                    <a16:rowId xmlns:a16="http://schemas.microsoft.com/office/drawing/2014/main" val="2837236885"/>
                  </a:ext>
                </a:extLst>
              </a:tr>
              <a:tr h="370840">
                <a:tc>
                  <a:txBody>
                    <a:bodyPr/>
                    <a:lstStyle/>
                    <a:p>
                      <a:r>
                        <a:rPr lang="en-GB" dirty="0" smtClean="0">
                          <a:solidFill>
                            <a:schemeClr val="bg2">
                              <a:lumMod val="75000"/>
                            </a:schemeClr>
                          </a:solidFill>
                          <a:latin typeface="Baskerville Old Face" panose="02020602080505020303" pitchFamily="18" charset="0"/>
                        </a:rPr>
                        <a:t>Opportunity for parents to visit the school</a:t>
                      </a:r>
                    </a:p>
                    <a:p>
                      <a:r>
                        <a:rPr lang="en-GB" dirty="0" smtClean="0">
                          <a:solidFill>
                            <a:schemeClr val="bg2">
                              <a:lumMod val="75000"/>
                            </a:schemeClr>
                          </a:solidFill>
                          <a:latin typeface="Baskerville Old Face" panose="02020602080505020303" pitchFamily="18" charset="0"/>
                        </a:rPr>
                        <a:t>More personal</a:t>
                      </a:r>
                    </a:p>
                    <a:p>
                      <a:r>
                        <a:rPr lang="en-GB" dirty="0" smtClean="0">
                          <a:solidFill>
                            <a:schemeClr val="bg2">
                              <a:lumMod val="75000"/>
                            </a:schemeClr>
                          </a:solidFill>
                          <a:latin typeface="Baskerville Old Face" panose="02020602080505020303" pitchFamily="18" charset="0"/>
                        </a:rPr>
                        <a:t>Opportunity to collect paper documents (although these can be shared electronically with online parents evenings</a:t>
                      </a:r>
                    </a:p>
                    <a:p>
                      <a:endParaRPr lang="en-GB" dirty="0">
                        <a:solidFill>
                          <a:schemeClr val="bg2">
                            <a:lumMod val="75000"/>
                          </a:schemeClr>
                        </a:solidFill>
                        <a:latin typeface="Baskerville Old Face" panose="02020602080505020303" pitchFamily="18" charset="0"/>
                      </a:endParaRPr>
                    </a:p>
                  </a:txBody>
                  <a:tcPr>
                    <a:solidFill>
                      <a:schemeClr val="bg1"/>
                    </a:solidFill>
                  </a:tcPr>
                </a:tc>
                <a:tc>
                  <a:txBody>
                    <a:bodyPr/>
                    <a:lstStyle/>
                    <a:p>
                      <a:r>
                        <a:rPr lang="en-GB" dirty="0" smtClean="0">
                          <a:solidFill>
                            <a:schemeClr val="bg2">
                              <a:lumMod val="75000"/>
                            </a:schemeClr>
                          </a:solidFill>
                          <a:latin typeface="Baskerville Old Face" panose="02020602080505020303" pitchFamily="18" charset="0"/>
                        </a:rPr>
                        <a:t>For some parents it is difficult to come to school e.g. transport issues</a:t>
                      </a:r>
                    </a:p>
                    <a:p>
                      <a:r>
                        <a:rPr lang="en-GB" dirty="0" smtClean="0">
                          <a:solidFill>
                            <a:schemeClr val="bg2">
                              <a:lumMod val="75000"/>
                            </a:schemeClr>
                          </a:solidFill>
                          <a:latin typeface="Baskerville Old Face" panose="02020602080505020303" pitchFamily="18" charset="0"/>
                        </a:rPr>
                        <a:t>For some parents it is difficult to get to school in time (due to the transport time from where they work)</a:t>
                      </a:r>
                    </a:p>
                    <a:p>
                      <a:r>
                        <a:rPr lang="en-GB" dirty="0" smtClean="0">
                          <a:solidFill>
                            <a:schemeClr val="bg2">
                              <a:lumMod val="75000"/>
                            </a:schemeClr>
                          </a:solidFill>
                          <a:latin typeface="Baskerville Old Face" panose="02020602080505020303" pitchFamily="18" charset="0"/>
                        </a:rPr>
                        <a:t>It is challenging to find a parking space close to the school (there would be no parking on site)</a:t>
                      </a:r>
                    </a:p>
                    <a:p>
                      <a:r>
                        <a:rPr lang="en-GB" dirty="0" smtClean="0">
                          <a:solidFill>
                            <a:schemeClr val="bg2">
                              <a:lumMod val="75000"/>
                            </a:schemeClr>
                          </a:solidFill>
                          <a:latin typeface="Baskerville Old Face" panose="02020602080505020303" pitchFamily="18" charset="0"/>
                        </a:rPr>
                        <a:t>Time taken to undertake all appointments would be double that required for an online parents evening as 5 min movement time would be required between appointments</a:t>
                      </a:r>
                    </a:p>
                    <a:p>
                      <a:r>
                        <a:rPr lang="en-GB" dirty="0" smtClean="0">
                          <a:solidFill>
                            <a:schemeClr val="bg2">
                              <a:lumMod val="75000"/>
                            </a:schemeClr>
                          </a:solidFill>
                          <a:latin typeface="Baskerville Old Face" panose="02020602080505020303" pitchFamily="18" charset="0"/>
                        </a:rPr>
                        <a:t>Less privacy as all appointments would take place in the hall</a:t>
                      </a:r>
                    </a:p>
                    <a:p>
                      <a:r>
                        <a:rPr lang="en-GB" dirty="0" smtClean="0">
                          <a:solidFill>
                            <a:schemeClr val="bg2">
                              <a:lumMod val="75000"/>
                            </a:schemeClr>
                          </a:solidFill>
                          <a:latin typeface="Baskerville Old Face" panose="02020602080505020303" pitchFamily="18" charset="0"/>
                        </a:rPr>
                        <a:t>It can get very loud/busy which some parents/students find distracting</a:t>
                      </a:r>
                    </a:p>
                    <a:p>
                      <a:r>
                        <a:rPr lang="en-GB" dirty="0" smtClean="0">
                          <a:solidFill>
                            <a:schemeClr val="bg2">
                              <a:lumMod val="75000"/>
                            </a:schemeClr>
                          </a:solidFill>
                          <a:latin typeface="Baskerville Old Face" panose="02020602080505020303" pitchFamily="18" charset="0"/>
                        </a:rPr>
                        <a:t>Potential conflict where parents without appointments attempt to see teachers/take longer than their allocated slot.</a:t>
                      </a:r>
                    </a:p>
                    <a:p>
                      <a:r>
                        <a:rPr lang="en-GB" dirty="0" smtClean="0">
                          <a:solidFill>
                            <a:schemeClr val="bg2">
                              <a:lumMod val="75000"/>
                            </a:schemeClr>
                          </a:solidFill>
                          <a:latin typeface="Baskerville Old Face" panose="02020602080505020303" pitchFamily="18" charset="0"/>
                        </a:rPr>
                        <a:t>Can be challenging for parents who are separated</a:t>
                      </a:r>
                    </a:p>
                  </a:txBody>
                  <a:tcPr>
                    <a:solidFill>
                      <a:schemeClr val="bg1"/>
                    </a:solidFill>
                  </a:tcPr>
                </a:tc>
                <a:extLst>
                  <a:ext uri="{0D108BD9-81ED-4DB2-BD59-A6C34878D82A}">
                    <a16:rowId xmlns:a16="http://schemas.microsoft.com/office/drawing/2014/main" val="3004423549"/>
                  </a:ext>
                </a:extLst>
              </a:tr>
            </a:tbl>
          </a:graphicData>
        </a:graphic>
      </p:graphicFrame>
    </p:spTree>
    <p:extLst>
      <p:ext uri="{BB962C8B-B14F-4D97-AF65-F5344CB8AC3E}">
        <p14:creationId xmlns:p14="http://schemas.microsoft.com/office/powerpoint/2010/main" val="3563487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4"/>
          <p:cNvPicPr preferRelativeResize="0"/>
          <p:nvPr/>
        </p:nvPicPr>
        <p:blipFill rotWithShape="1">
          <a:blip r:embed="rId3">
            <a:alphaModFix/>
          </a:blip>
          <a:srcRect/>
          <a:stretch/>
        </p:blipFill>
        <p:spPr>
          <a:xfrm>
            <a:off x="-24000" y="1"/>
            <a:ext cx="9168000" cy="6876000"/>
          </a:xfrm>
          <a:prstGeom prst="rect">
            <a:avLst/>
          </a:prstGeom>
          <a:noFill/>
          <a:ln>
            <a:noFill/>
          </a:ln>
        </p:spPr>
      </p:pic>
      <p:sp>
        <p:nvSpPr>
          <p:cNvPr id="91" name="Google Shape;91;p14"/>
          <p:cNvSpPr txBox="1">
            <a:spLocks noGrp="1"/>
          </p:cNvSpPr>
          <p:nvPr>
            <p:ph type="body" idx="1"/>
          </p:nvPr>
        </p:nvSpPr>
        <p:spPr>
          <a:xfrm>
            <a:off x="0" y="1692749"/>
            <a:ext cx="8250600" cy="4214295"/>
          </a:xfrm>
          <a:prstGeom prst="rect">
            <a:avLst/>
          </a:prstGeom>
          <a:noFill/>
          <a:ln>
            <a:noFill/>
          </a:ln>
        </p:spPr>
        <p:txBody>
          <a:bodyPr spcFirstLastPara="1" wrap="square" lIns="91425" tIns="45700" rIns="91425" bIns="45700" anchor="t" anchorCtr="0">
            <a:normAutofit fontScale="85000" lnSpcReduction="20000"/>
          </a:bodyPr>
          <a:lstStyle/>
          <a:p>
            <a:pPr marL="660400" indent="-457200">
              <a:spcBef>
                <a:spcPts val="0"/>
              </a:spcBef>
              <a:buClr>
                <a:schemeClr val="bg2"/>
              </a:buClr>
              <a:buSzPct val="85000"/>
            </a:pPr>
            <a:r>
              <a:rPr lang="en-GB" dirty="0" smtClean="0">
                <a:solidFill>
                  <a:srgbClr val="000066"/>
                </a:solidFill>
                <a:latin typeface="Baskerville Old Face" panose="02020602080505020303" pitchFamily="18" charset="0"/>
                <a:ea typeface="Libre Baskerville"/>
                <a:cs typeface="Libre Baskerville"/>
                <a:sym typeface="Libre Baskerville"/>
              </a:rPr>
              <a:t>Recruitment is a national crisis – we are looking at how we recruit and will be supporting universities this year with training new teachers to support this national crisis.</a:t>
            </a:r>
          </a:p>
          <a:p>
            <a:pPr marL="660400" indent="-457200">
              <a:spcBef>
                <a:spcPts val="0"/>
              </a:spcBef>
              <a:buClr>
                <a:schemeClr val="bg2"/>
              </a:buClr>
              <a:buSzPct val="85000"/>
            </a:pPr>
            <a:r>
              <a:rPr lang="en-GB" dirty="0" smtClean="0">
                <a:solidFill>
                  <a:srgbClr val="000066"/>
                </a:solidFill>
                <a:latin typeface="Baskerville Old Face" panose="02020602080505020303" pitchFamily="18" charset="0"/>
                <a:ea typeface="Libre Baskerville"/>
                <a:cs typeface="Libre Baskerville"/>
                <a:sym typeface="Libre Baskerville"/>
              </a:rPr>
              <a:t>We have 5 teachers leaving in the summer (average for a school our size).</a:t>
            </a:r>
          </a:p>
          <a:p>
            <a:pPr marL="660400" indent="-457200">
              <a:spcBef>
                <a:spcPts val="0"/>
              </a:spcBef>
              <a:buClr>
                <a:schemeClr val="bg2"/>
              </a:buClr>
              <a:buSzPct val="85000"/>
            </a:pPr>
            <a:r>
              <a:rPr lang="en-GB" dirty="0" smtClean="0">
                <a:solidFill>
                  <a:srgbClr val="000066"/>
                </a:solidFill>
                <a:latin typeface="Baskerville Old Face" panose="02020602080505020303" pitchFamily="18" charset="0"/>
                <a:ea typeface="Libre Baskerville"/>
                <a:cs typeface="Libre Baskerville"/>
                <a:sym typeface="Libre Baskerville"/>
              </a:rPr>
              <a:t>We have recruited to most of these positions and where not, have been able to increase the hours of those staff already employed in the school to temporally fill these vacancies e.g. Mrs Vine will be in school an extra 2 days a week teaching her second specialism which is music.</a:t>
            </a:r>
          </a:p>
          <a:p>
            <a:pPr marL="660400" indent="-457200">
              <a:spcBef>
                <a:spcPts val="0"/>
              </a:spcBef>
              <a:buClr>
                <a:schemeClr val="bg2"/>
              </a:buClr>
              <a:buSzPct val="85000"/>
            </a:pPr>
            <a:endParaRPr lang="en-GB" dirty="0">
              <a:solidFill>
                <a:srgbClr val="000066"/>
              </a:solidFill>
              <a:latin typeface="Baskerville Old Face" panose="02020602080505020303" pitchFamily="18" charset="0"/>
              <a:ea typeface="Libre Baskerville"/>
              <a:cs typeface="Libre Baskerville"/>
              <a:sym typeface="Libre Baskerville"/>
            </a:endParaRPr>
          </a:p>
        </p:txBody>
      </p:sp>
      <p:sp>
        <p:nvSpPr>
          <p:cNvPr id="2" name="TextBox 1"/>
          <p:cNvSpPr txBox="1"/>
          <p:nvPr/>
        </p:nvSpPr>
        <p:spPr>
          <a:xfrm>
            <a:off x="439695" y="308293"/>
            <a:ext cx="5249905" cy="830997"/>
          </a:xfrm>
          <a:prstGeom prst="rect">
            <a:avLst/>
          </a:prstGeom>
          <a:noFill/>
        </p:spPr>
        <p:txBody>
          <a:bodyPr wrap="square" rtlCol="0">
            <a:spAutoFit/>
          </a:bodyPr>
          <a:lstStyle/>
          <a:p>
            <a:r>
              <a:rPr lang="en-GB" sz="4800" dirty="0" smtClean="0">
                <a:solidFill>
                  <a:srgbClr val="000066"/>
                </a:solidFill>
                <a:latin typeface="Baskerville Old Face" panose="02020602080505020303" pitchFamily="18" charset="0"/>
              </a:rPr>
              <a:t>Recruitment Update </a:t>
            </a:r>
            <a:endParaRPr lang="en-GB" sz="4800" dirty="0">
              <a:solidFill>
                <a:srgbClr val="000066"/>
              </a:solidFill>
              <a:latin typeface="Baskerville Old Face" panose="02020602080505020303" pitchFamily="18" charset="0"/>
            </a:endParaRPr>
          </a:p>
        </p:txBody>
      </p:sp>
    </p:spTree>
    <p:extLst>
      <p:ext uri="{BB962C8B-B14F-4D97-AF65-F5344CB8AC3E}">
        <p14:creationId xmlns:p14="http://schemas.microsoft.com/office/powerpoint/2010/main" val="66250183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2363</TotalTime>
  <Words>864</Words>
  <Application>Microsoft Office PowerPoint</Application>
  <PresentationFormat>On-screen Show (4:3)</PresentationFormat>
  <Paragraphs>72</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Baskerville Old Face</vt:lpstr>
      <vt:lpstr>Libre Baskerville</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Cooney</dc:creator>
  <cp:lastModifiedBy>Sheila Allport</cp:lastModifiedBy>
  <cp:revision>44</cp:revision>
  <dcterms:modified xsi:type="dcterms:W3CDTF">2025-07-11T08:20:46Z</dcterms:modified>
</cp:coreProperties>
</file>